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71" r:id="rId2"/>
    <p:sldId id="277" r:id="rId3"/>
    <p:sldId id="372" r:id="rId4"/>
    <p:sldId id="373" r:id="rId5"/>
    <p:sldId id="260" r:id="rId6"/>
    <p:sldId id="276" r:id="rId7"/>
    <p:sldId id="261" r:id="rId8"/>
    <p:sldId id="278" r:id="rId9"/>
    <p:sldId id="279" r:id="rId10"/>
    <p:sldId id="280" r:id="rId11"/>
    <p:sldId id="281" r:id="rId12"/>
    <p:sldId id="374" r:id="rId13"/>
    <p:sldId id="256" r:id="rId14"/>
    <p:sldId id="357" r:id="rId15"/>
    <p:sldId id="354" r:id="rId16"/>
    <p:sldId id="257" r:id="rId17"/>
    <p:sldId id="272" r:id="rId18"/>
    <p:sldId id="330" r:id="rId19"/>
    <p:sldId id="349" r:id="rId20"/>
    <p:sldId id="353" r:id="rId21"/>
    <p:sldId id="259" r:id="rId22"/>
    <p:sldId id="355" r:id="rId23"/>
    <p:sldId id="258" r:id="rId24"/>
    <p:sldId id="356" r:id="rId25"/>
    <p:sldId id="359" r:id="rId26"/>
    <p:sldId id="358" r:id="rId27"/>
    <p:sldId id="360" r:id="rId28"/>
    <p:sldId id="361" r:id="rId29"/>
    <p:sldId id="362" r:id="rId30"/>
    <p:sldId id="363" r:id="rId31"/>
    <p:sldId id="364" r:id="rId32"/>
    <p:sldId id="365" r:id="rId33"/>
    <p:sldId id="366" r:id="rId34"/>
    <p:sldId id="367" r:id="rId35"/>
    <p:sldId id="368" r:id="rId36"/>
    <p:sldId id="36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9DCAEBA6-5AD7-4EC8-B17C-BA768B6DF71B}">
          <p14:sldIdLst>
            <p14:sldId id="371"/>
            <p14:sldId id="277"/>
            <p14:sldId id="372"/>
            <p14:sldId id="373"/>
            <p14:sldId id="260"/>
            <p14:sldId id="276"/>
            <p14:sldId id="261"/>
            <p14:sldId id="278"/>
            <p14:sldId id="279"/>
            <p14:sldId id="280"/>
            <p14:sldId id="281"/>
            <p14:sldId id="374"/>
            <p14:sldId id="256"/>
            <p14:sldId id="357"/>
            <p14:sldId id="354"/>
            <p14:sldId id="257"/>
            <p14:sldId id="272"/>
            <p14:sldId id="330"/>
            <p14:sldId id="349"/>
            <p14:sldId id="353"/>
            <p14:sldId id="259"/>
            <p14:sldId id="355"/>
            <p14:sldId id="258"/>
            <p14:sldId id="356"/>
            <p14:sldId id="359"/>
            <p14:sldId id="358"/>
            <p14:sldId id="360"/>
            <p14:sldId id="361"/>
            <p14:sldId id="362"/>
            <p14:sldId id="363"/>
            <p14:sldId id="364"/>
            <p14:sldId id="365"/>
            <p14:sldId id="366"/>
            <p14:sldId id="367"/>
            <p14:sldId id="368"/>
            <p14:sldId id="3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7416" autoAdjust="0"/>
  </p:normalViewPr>
  <p:slideViewPr>
    <p:cSldViewPr snapToGrid="0" snapToObjects="1">
      <p:cViewPr varScale="1">
        <p:scale>
          <a:sx n="88" d="100"/>
          <a:sy n="88" d="100"/>
        </p:scale>
        <p:origin x="143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06F455-5D11-4777-88F2-F796719B6810}" type="datetimeFigureOut">
              <a:rPr lang="en-ZA" smtClean="0"/>
              <a:t>2019/10/11</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A85F43-F807-4CAE-BA25-217851344E92}" type="slidenum">
              <a:rPr lang="en-ZA" smtClean="0"/>
              <a:t>‹#›</a:t>
            </a:fld>
            <a:endParaRPr lang="en-ZA"/>
          </a:p>
        </p:txBody>
      </p:sp>
    </p:spTree>
    <p:extLst>
      <p:ext uri="{BB962C8B-B14F-4D97-AF65-F5344CB8AC3E}">
        <p14:creationId xmlns:p14="http://schemas.microsoft.com/office/powerpoint/2010/main" val="80111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10/11/2019 10:49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1786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dirty="0"/>
              <a:t>Machine Learning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Azure Machine Learning solution you’ve grown to love.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Machine Learning Studio is a powerfully simple browser-based,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 visual drag-and-drop authoring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no coding is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Go from idea to deployment in a matter of clicks.</a:t>
            </a:r>
          </a:p>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23</a:t>
            </a:fld>
            <a:endParaRPr lang="en-ZA"/>
          </a:p>
        </p:txBody>
      </p:sp>
    </p:spTree>
    <p:extLst>
      <p:ext uri="{BB962C8B-B14F-4D97-AF65-F5344CB8AC3E}">
        <p14:creationId xmlns:p14="http://schemas.microsoft.com/office/powerpoint/2010/main" val="1902578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24</a:t>
            </a:fld>
            <a:endParaRPr lang="en-ZA"/>
          </a:p>
        </p:txBody>
      </p:sp>
    </p:spTree>
    <p:extLst>
      <p:ext uri="{BB962C8B-B14F-4D97-AF65-F5344CB8AC3E}">
        <p14:creationId xmlns:p14="http://schemas.microsoft.com/office/powerpoint/2010/main" val="282472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25</a:t>
            </a:fld>
            <a:endParaRPr lang="en-ZA"/>
          </a:p>
        </p:txBody>
      </p:sp>
    </p:spTree>
    <p:extLst>
      <p:ext uri="{BB962C8B-B14F-4D97-AF65-F5344CB8AC3E}">
        <p14:creationId xmlns:p14="http://schemas.microsoft.com/office/powerpoint/2010/main" val="1325366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26</a:t>
            </a:fld>
            <a:endParaRPr lang="en-ZA"/>
          </a:p>
        </p:txBody>
      </p:sp>
    </p:spTree>
    <p:extLst>
      <p:ext uri="{BB962C8B-B14F-4D97-AF65-F5344CB8AC3E}">
        <p14:creationId xmlns:p14="http://schemas.microsoft.com/office/powerpoint/2010/main" val="410955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https://channel9.msdn.com/Blogs/Azure/Azure-Machine-Learning/player?format=ny</a:t>
            </a:r>
          </a:p>
        </p:txBody>
      </p:sp>
      <p:sp>
        <p:nvSpPr>
          <p:cNvPr id="4" name="Slide Number Placeholder 3"/>
          <p:cNvSpPr>
            <a:spLocks noGrp="1"/>
          </p:cNvSpPr>
          <p:nvPr>
            <p:ph type="sldNum" sz="quarter" idx="5"/>
          </p:nvPr>
        </p:nvSpPr>
        <p:spPr/>
        <p:txBody>
          <a:bodyPr/>
          <a:lstStyle/>
          <a:p>
            <a:fld id="{A4A85F43-F807-4CAE-BA25-217851344E92}" type="slidenum">
              <a:rPr lang="en-ZA" smtClean="0"/>
              <a:t>27</a:t>
            </a:fld>
            <a:endParaRPr lang="en-ZA"/>
          </a:p>
        </p:txBody>
      </p:sp>
    </p:spTree>
    <p:extLst>
      <p:ext uri="{BB962C8B-B14F-4D97-AF65-F5344CB8AC3E}">
        <p14:creationId xmlns:p14="http://schemas.microsoft.com/office/powerpoint/2010/main" val="3323885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28</a:t>
            </a:fld>
            <a:endParaRPr lang="en-ZA"/>
          </a:p>
        </p:txBody>
      </p:sp>
    </p:spTree>
    <p:extLst>
      <p:ext uri="{BB962C8B-B14F-4D97-AF65-F5344CB8AC3E}">
        <p14:creationId xmlns:p14="http://schemas.microsoft.com/office/powerpoint/2010/main" val="539540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29</a:t>
            </a:fld>
            <a:endParaRPr lang="en-ZA"/>
          </a:p>
        </p:txBody>
      </p:sp>
    </p:spTree>
    <p:extLst>
      <p:ext uri="{BB962C8B-B14F-4D97-AF65-F5344CB8AC3E}">
        <p14:creationId xmlns:p14="http://schemas.microsoft.com/office/powerpoint/2010/main" val="1824761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30</a:t>
            </a:fld>
            <a:endParaRPr lang="en-ZA"/>
          </a:p>
        </p:txBody>
      </p:sp>
    </p:spTree>
    <p:extLst>
      <p:ext uri="{BB962C8B-B14F-4D97-AF65-F5344CB8AC3E}">
        <p14:creationId xmlns:p14="http://schemas.microsoft.com/office/powerpoint/2010/main" val="1189047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31</a:t>
            </a:fld>
            <a:endParaRPr lang="en-ZA"/>
          </a:p>
        </p:txBody>
      </p:sp>
    </p:spTree>
    <p:extLst>
      <p:ext uri="{BB962C8B-B14F-4D97-AF65-F5344CB8AC3E}">
        <p14:creationId xmlns:p14="http://schemas.microsoft.com/office/powerpoint/2010/main" val="291941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32</a:t>
            </a:fld>
            <a:endParaRPr lang="en-ZA"/>
          </a:p>
        </p:txBody>
      </p:sp>
    </p:spTree>
    <p:extLst>
      <p:ext uri="{BB962C8B-B14F-4D97-AF65-F5344CB8AC3E}">
        <p14:creationId xmlns:p14="http://schemas.microsoft.com/office/powerpoint/2010/main" val="10951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14</a:t>
            </a:fld>
            <a:endParaRPr lang="en-ZA"/>
          </a:p>
        </p:txBody>
      </p:sp>
    </p:spTree>
    <p:extLst>
      <p:ext uri="{BB962C8B-B14F-4D97-AF65-F5344CB8AC3E}">
        <p14:creationId xmlns:p14="http://schemas.microsoft.com/office/powerpoint/2010/main" val="3522430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https://azuredevopsdemogenerator.azurewebsites.net/</a:t>
            </a:r>
          </a:p>
        </p:txBody>
      </p:sp>
      <p:sp>
        <p:nvSpPr>
          <p:cNvPr id="4" name="Slide Number Placeholder 3"/>
          <p:cNvSpPr>
            <a:spLocks noGrp="1"/>
          </p:cNvSpPr>
          <p:nvPr>
            <p:ph type="sldNum" sz="quarter" idx="5"/>
          </p:nvPr>
        </p:nvSpPr>
        <p:spPr/>
        <p:txBody>
          <a:bodyPr/>
          <a:lstStyle/>
          <a:p>
            <a:fld id="{A4A85F43-F807-4CAE-BA25-217851344E92}" type="slidenum">
              <a:rPr lang="en-ZA" smtClean="0"/>
              <a:t>33</a:t>
            </a:fld>
            <a:endParaRPr lang="en-ZA"/>
          </a:p>
        </p:txBody>
      </p:sp>
    </p:spTree>
    <p:extLst>
      <p:ext uri="{BB962C8B-B14F-4D97-AF65-F5344CB8AC3E}">
        <p14:creationId xmlns:p14="http://schemas.microsoft.com/office/powerpoint/2010/main" val="2898950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https://azuredevopsdemogenerator.azurewebsites.net/</a:t>
            </a:r>
          </a:p>
        </p:txBody>
      </p:sp>
      <p:sp>
        <p:nvSpPr>
          <p:cNvPr id="4" name="Slide Number Placeholder 3"/>
          <p:cNvSpPr>
            <a:spLocks noGrp="1"/>
          </p:cNvSpPr>
          <p:nvPr>
            <p:ph type="sldNum" sz="quarter" idx="5"/>
          </p:nvPr>
        </p:nvSpPr>
        <p:spPr/>
        <p:txBody>
          <a:bodyPr/>
          <a:lstStyle/>
          <a:p>
            <a:fld id="{A4A85F43-F807-4CAE-BA25-217851344E92}" type="slidenum">
              <a:rPr lang="en-ZA" smtClean="0"/>
              <a:t>34</a:t>
            </a:fld>
            <a:endParaRPr lang="en-ZA"/>
          </a:p>
        </p:txBody>
      </p:sp>
    </p:spTree>
    <p:extLst>
      <p:ext uri="{BB962C8B-B14F-4D97-AF65-F5344CB8AC3E}">
        <p14:creationId xmlns:p14="http://schemas.microsoft.com/office/powerpoint/2010/main" val="1399401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u="none" strike="noStrike" kern="1200" baseline="0" dirty="0">
                <a:solidFill>
                  <a:schemeClr val="tx1"/>
                </a:solidFill>
                <a:latin typeface="+mn-lt"/>
                <a:ea typeface="+mn-ea"/>
                <a:cs typeface="+mn-cs"/>
              </a:rPr>
              <a:t>Machine learning is a data science technique that allows computers to</a:t>
            </a:r>
          </a:p>
          <a:p>
            <a:endParaRPr lang="en-ZA" sz="1200" b="0" i="0" u="none" strike="noStrike" kern="1200" baseline="0" dirty="0">
              <a:solidFill>
                <a:schemeClr val="tx1"/>
              </a:solidFill>
              <a:latin typeface="+mn-lt"/>
              <a:ea typeface="+mn-ea"/>
              <a:cs typeface="+mn-cs"/>
            </a:endParaRPr>
          </a:p>
          <a:p>
            <a:r>
              <a:rPr lang="en-ZA" sz="1200" b="0" i="0" u="none" strike="noStrike" kern="1200" baseline="0" dirty="0">
                <a:solidFill>
                  <a:schemeClr val="tx1"/>
                </a:solidFill>
                <a:latin typeface="+mn-lt"/>
                <a:ea typeface="+mn-ea"/>
                <a:cs typeface="+mn-cs"/>
              </a:rPr>
              <a:t>use existing data to forecast future behaviours, outcomes, and trends.</a:t>
            </a:r>
          </a:p>
          <a:p>
            <a:endParaRPr lang="en-ZA" sz="1200" b="0" i="0" u="none" strike="noStrike" kern="1200" baseline="0" dirty="0">
              <a:solidFill>
                <a:schemeClr val="tx1"/>
              </a:solidFill>
              <a:latin typeface="+mn-lt"/>
              <a:ea typeface="+mn-ea"/>
              <a:cs typeface="+mn-cs"/>
            </a:endParaRPr>
          </a:p>
          <a:p>
            <a:r>
              <a:rPr lang="en-ZA" sz="1200" b="0" i="0" u="none" strike="noStrike" kern="1200" baseline="0" dirty="0">
                <a:solidFill>
                  <a:schemeClr val="tx1"/>
                </a:solidFill>
                <a:latin typeface="+mn-lt"/>
                <a:ea typeface="+mn-ea"/>
                <a:cs typeface="+mn-cs"/>
              </a:rPr>
              <a:t>DL = speech and image recognition</a:t>
            </a:r>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15</a:t>
            </a:fld>
            <a:endParaRPr lang="en-ZA"/>
          </a:p>
        </p:txBody>
      </p:sp>
    </p:spTree>
    <p:extLst>
      <p:ext uri="{BB962C8B-B14F-4D97-AF65-F5344CB8AC3E}">
        <p14:creationId xmlns:p14="http://schemas.microsoft.com/office/powerpoint/2010/main" val="3598806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16</a:t>
            </a:fld>
            <a:endParaRPr lang="en-ZA"/>
          </a:p>
        </p:txBody>
      </p:sp>
    </p:spTree>
    <p:extLst>
      <p:ext uri="{BB962C8B-B14F-4D97-AF65-F5344CB8AC3E}">
        <p14:creationId xmlns:p14="http://schemas.microsoft.com/office/powerpoint/2010/main" val="2898262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“killer commercial application” of ML on Big Data was web search. With ML, we can use all of the billions of queries and associated clicks that we collect each month as training data for an ML system. That way, the system can learn, for each query, which web pages are likely the most relevant.</a:t>
            </a:r>
          </a:p>
          <a:p>
            <a:endParaRPr lang="en-US" baseline="0" dirty="0"/>
          </a:p>
          <a:p>
            <a:r>
              <a:rPr lang="en-US" baseline="0" dirty="0"/>
              <a:t>But the impact of ML goes beyond page relevance. With billions of queries, we can learn common misspellings and the native language of the user. We can discern the intent of the user – shopping? research? entertainment? ML can learn what kinds of pages are malicious.</a:t>
            </a:r>
          </a:p>
          <a:p>
            <a:endParaRPr lang="en-US" baseline="0" dirty="0"/>
          </a:p>
          <a:p>
            <a:r>
              <a:rPr lang="en-US" baseline="0" dirty="0"/>
              <a:t>ML also is able to learn, for each query, what kinds of ads are most likely to be clicked, and also learn how best to show the ads. </a:t>
            </a:r>
          </a:p>
          <a:p>
            <a:endParaRPr lang="en-US" baseline="0" dirty="0"/>
          </a:p>
          <a:p>
            <a:r>
              <a:rPr lang="en-US" baseline="0" dirty="0"/>
              <a:t>And even before we get to a real user, ML can be used to figure out what parts of the web are worth scanning, and what pricing for ads will optimize revenues.</a:t>
            </a:r>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10/11/2019</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it is</a:t>
            </a:r>
            <a:r>
              <a:rPr lang="en-US" baseline="0" dirty="0"/>
              <a:t> the science on data</a:t>
            </a:r>
          </a:p>
          <a:p>
            <a:r>
              <a:rPr lang="en-ZA" sz="1200" b="0" i="0" u="none" strike="noStrike" kern="1200" baseline="0" dirty="0">
                <a:solidFill>
                  <a:schemeClr val="tx1"/>
                </a:solidFill>
                <a:latin typeface="+mn-lt"/>
                <a:ea typeface="+mn-ea"/>
                <a:cs typeface="+mn-cs"/>
              </a:rPr>
              <a:t>WHAT IS AZURE MACHINE LEARNING SERVICE?</a:t>
            </a:r>
          </a:p>
          <a:p>
            <a:r>
              <a:rPr lang="en-ZA" sz="1200" b="0" i="0" u="none" strike="noStrike" kern="1200" baseline="0" dirty="0">
                <a:solidFill>
                  <a:schemeClr val="tx1"/>
                </a:solidFill>
                <a:latin typeface="+mn-lt"/>
                <a:ea typeface="+mn-ea"/>
                <a:cs typeface="+mn-cs"/>
              </a:rPr>
              <a:t>Set of Azure Cloud  Services + Python SDK</a:t>
            </a:r>
          </a:p>
          <a:p>
            <a:r>
              <a:rPr lang="en-ZA" sz="1200" b="0" i="0" u="none" strike="noStrike" kern="1200" baseline="0" dirty="0">
                <a:solidFill>
                  <a:schemeClr val="tx1"/>
                </a:solidFill>
                <a:latin typeface="+mn-lt"/>
                <a:ea typeface="+mn-ea"/>
                <a:cs typeface="+mn-cs"/>
              </a:rPr>
              <a:t> Prepare Data</a:t>
            </a:r>
          </a:p>
          <a:p>
            <a:r>
              <a:rPr lang="en-ZA" sz="1200" b="0" i="0" u="none" strike="noStrike" kern="1200" baseline="0" dirty="0">
                <a:solidFill>
                  <a:schemeClr val="tx1"/>
                </a:solidFill>
                <a:latin typeface="+mn-lt"/>
                <a:ea typeface="+mn-ea"/>
                <a:cs typeface="+mn-cs"/>
              </a:rPr>
              <a:t> Build Models</a:t>
            </a:r>
          </a:p>
          <a:p>
            <a:r>
              <a:rPr lang="en-ZA" sz="1200" b="0" i="0" u="none" strike="noStrike" kern="1200" baseline="0" dirty="0">
                <a:solidFill>
                  <a:schemeClr val="tx1"/>
                </a:solidFill>
                <a:latin typeface="+mn-lt"/>
                <a:ea typeface="+mn-ea"/>
                <a:cs typeface="+mn-cs"/>
              </a:rPr>
              <a:t> Train Models</a:t>
            </a:r>
          </a:p>
          <a:p>
            <a:r>
              <a:rPr lang="en-ZA" sz="1200" b="0" i="0" u="none" strike="noStrike" kern="1200" baseline="0" dirty="0">
                <a:solidFill>
                  <a:schemeClr val="tx1"/>
                </a:solidFill>
                <a:latin typeface="+mn-lt"/>
                <a:ea typeface="+mn-ea"/>
                <a:cs typeface="+mn-cs"/>
              </a:rPr>
              <a:t> Manage Models</a:t>
            </a:r>
          </a:p>
          <a:p>
            <a:r>
              <a:rPr lang="en-ZA" sz="1200" b="0" i="0" u="none" strike="noStrike" kern="1200" baseline="0" dirty="0">
                <a:solidFill>
                  <a:schemeClr val="tx1"/>
                </a:solidFill>
                <a:latin typeface="+mn-lt"/>
                <a:ea typeface="+mn-ea"/>
                <a:cs typeface="+mn-cs"/>
              </a:rPr>
              <a:t> Track Experiments</a:t>
            </a:r>
          </a:p>
          <a:p>
            <a:r>
              <a:rPr lang="en-ZA" sz="1200" b="0" i="0" u="none" strike="noStrike" kern="1200" baseline="0" dirty="0">
                <a:solidFill>
                  <a:schemeClr val="tx1"/>
                </a:solidFill>
                <a:latin typeface="+mn-lt"/>
                <a:ea typeface="+mn-ea"/>
                <a:cs typeface="+mn-cs"/>
              </a:rPr>
              <a:t> Deploy Models</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18</a:t>
            </a:fld>
            <a:endParaRPr lang="en-US"/>
          </a:p>
        </p:txBody>
      </p:sp>
    </p:spTree>
    <p:extLst>
      <p:ext uri="{BB962C8B-B14F-4D97-AF65-F5344CB8AC3E}">
        <p14:creationId xmlns:p14="http://schemas.microsoft.com/office/powerpoint/2010/main" val="2315926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dirty="0"/>
              <a:t>Machine Learning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Azure Machine Learning solution you’ve grown to love.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Machine Learning Studio is a powerfully simple browser-based,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 visual drag-and-drop authoring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no coding is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Go from idea to deployment in a matter of clicks.</a:t>
            </a:r>
          </a:p>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20</a:t>
            </a:fld>
            <a:endParaRPr lang="en-ZA"/>
          </a:p>
        </p:txBody>
      </p:sp>
    </p:spTree>
    <p:extLst>
      <p:ext uri="{BB962C8B-B14F-4D97-AF65-F5344CB8AC3E}">
        <p14:creationId xmlns:p14="http://schemas.microsoft.com/office/powerpoint/2010/main" val="11713248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dirty="0"/>
              <a:t>Machine Learning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 the Azure Machine Learning solution you’ve grown to love.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Machine Learning Studio is a powerfully simple browser-based,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 visual drag-and-drop authoring environment where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no coding is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Go from idea to deployment in a matter of clicks.</a:t>
            </a:r>
          </a:p>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21</a:t>
            </a:fld>
            <a:endParaRPr lang="en-ZA"/>
          </a:p>
        </p:txBody>
      </p:sp>
    </p:spTree>
    <p:extLst>
      <p:ext uri="{BB962C8B-B14F-4D97-AF65-F5344CB8AC3E}">
        <p14:creationId xmlns:p14="http://schemas.microsoft.com/office/powerpoint/2010/main" val="2679446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b="0" dirty="0"/>
              <a:t>Machine Learning Studio</a:t>
            </a:r>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 the Azure Machine Learning solution you’ve grown to love.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Machine Learning Studio is a powerfully simple browser-based,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 visual drag-and-drop authoring environment where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no coding is necessary.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ZA" b="0" dirty="0"/>
              <a:t>Go from idea to deployment in a matter of clicks.</a:t>
            </a:r>
          </a:p>
          <a:p>
            <a:endParaRPr lang="en-ZA" dirty="0"/>
          </a:p>
        </p:txBody>
      </p:sp>
      <p:sp>
        <p:nvSpPr>
          <p:cNvPr id="4" name="Slide Number Placeholder 3"/>
          <p:cNvSpPr>
            <a:spLocks noGrp="1"/>
          </p:cNvSpPr>
          <p:nvPr>
            <p:ph type="sldNum" sz="quarter" idx="5"/>
          </p:nvPr>
        </p:nvSpPr>
        <p:spPr/>
        <p:txBody>
          <a:bodyPr/>
          <a:lstStyle/>
          <a:p>
            <a:fld id="{A4A85F43-F807-4CAE-BA25-217851344E92}" type="slidenum">
              <a:rPr lang="en-ZA" smtClean="0"/>
              <a:t>22</a:t>
            </a:fld>
            <a:endParaRPr lang="en-ZA"/>
          </a:p>
        </p:txBody>
      </p:sp>
    </p:spTree>
    <p:extLst>
      <p:ext uri="{BB962C8B-B14F-4D97-AF65-F5344CB8AC3E}">
        <p14:creationId xmlns:p14="http://schemas.microsoft.com/office/powerpoint/2010/main" val="2037805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10004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E7BD-841B-2741-8156-20F597196D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20A169-34E1-4447-8292-5F0D2CCB99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57510-2BC6-AE43-9009-DD8541CF8191}"/>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5" name="Footer Placeholder 4">
            <a:extLst>
              <a:ext uri="{FF2B5EF4-FFF2-40B4-BE49-F238E27FC236}">
                <a16:creationId xmlns:a16="http://schemas.microsoft.com/office/drawing/2014/main" id="{1636035D-B961-E74B-94F4-5B0C97A9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6B53-3FD9-DF49-A23C-DE7D7B0F207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64880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26DCF-6A2E-C84F-88CE-7DD4682BB6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AB4F9C-BF1B-6F48-9D49-B794C1016A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C247F-E444-194A-B36B-76FF9E4C16C7}"/>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5" name="Footer Placeholder 4">
            <a:extLst>
              <a:ext uri="{FF2B5EF4-FFF2-40B4-BE49-F238E27FC236}">
                <a16:creationId xmlns:a16="http://schemas.microsoft.com/office/drawing/2014/main" id="{5D3326F9-E1BF-C244-A8BF-3B911D0C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34AC2-CCC3-024B-94A9-D3937FC2B66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8275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1449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51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384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C142-0020-BD44-ACFE-9A7BEB5DFF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D9EB72-039A-9747-A5FA-6A6BD3A2F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3F9248-C097-E848-9C30-B2BB6CAD3C57}"/>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5" name="Footer Placeholder 4">
            <a:extLst>
              <a:ext uri="{FF2B5EF4-FFF2-40B4-BE49-F238E27FC236}">
                <a16:creationId xmlns:a16="http://schemas.microsoft.com/office/drawing/2014/main" id="{6BA4997B-51D6-6F4E-88AA-82514977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33E71-8F39-C740-B4A8-C03B38CC0BFA}"/>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94694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46CD-783C-E446-A654-5A97D52E5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B311D7-FB26-3447-89AA-C3A970F995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99C9821-F53E-3D43-95C2-7DA259B8E9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39553A-38DC-2849-9767-A79354E5F7A9}"/>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6" name="Footer Placeholder 5">
            <a:extLst>
              <a:ext uri="{FF2B5EF4-FFF2-40B4-BE49-F238E27FC236}">
                <a16:creationId xmlns:a16="http://schemas.microsoft.com/office/drawing/2014/main" id="{E0DD1614-9637-4C4A-AAAD-EE2CB1E1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D2C81-C0BD-C340-9281-0E6DE6F3D25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514446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97D-F55E-D545-AF06-17BFDCC76F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7DBF6-EF12-0146-A518-DAA88767C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0DE060-D9DC-AC41-BD50-79B0234B1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3D2A22-D6C1-2B4D-8913-A9183A5C5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F1B4B8-382C-B348-A6A8-EEF630DB4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A1B989-8141-2B4E-B17C-EC9933EE07BF}"/>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8" name="Footer Placeholder 7">
            <a:extLst>
              <a:ext uri="{FF2B5EF4-FFF2-40B4-BE49-F238E27FC236}">
                <a16:creationId xmlns:a16="http://schemas.microsoft.com/office/drawing/2014/main" id="{44321111-8CBB-8D44-AC98-AB93F2AA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B2836-4AE2-F841-B3E2-BFBEC8C2254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79631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2C32-9102-3C49-BEF5-404D391F86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248ACE9-B21C-F747-95AF-78DFB0FB8313}"/>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4" name="Footer Placeholder 3">
            <a:extLst>
              <a:ext uri="{FF2B5EF4-FFF2-40B4-BE49-F238E27FC236}">
                <a16:creationId xmlns:a16="http://schemas.microsoft.com/office/drawing/2014/main" id="{9EC09D8C-56E2-1B40-ABE7-25F97CFD9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F767-330C-DF4A-8B35-9876C1FB7E32}"/>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868822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8E849-2F2B-AD42-8792-66D97CD423D8}"/>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3" name="Footer Placeholder 2">
            <a:extLst>
              <a:ext uri="{FF2B5EF4-FFF2-40B4-BE49-F238E27FC236}">
                <a16:creationId xmlns:a16="http://schemas.microsoft.com/office/drawing/2014/main" id="{53832D7A-6111-F74F-8CB6-BCE469A4A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9B27-1F36-8B4D-AA0F-7D733362D577}"/>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0876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E96B-37CE-FD44-A683-5D2224126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6213-2CA2-3446-B210-47F125FB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5CF1BD-BF83-674D-9885-22FDCC5A7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527FB-5D2A-A546-AF67-C628441A5718}"/>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6" name="Footer Placeholder 5">
            <a:extLst>
              <a:ext uri="{FF2B5EF4-FFF2-40B4-BE49-F238E27FC236}">
                <a16:creationId xmlns:a16="http://schemas.microsoft.com/office/drawing/2014/main" id="{E324643E-A438-E14E-9E9B-C925183EC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11742-C9AE-1840-8F62-6EE3DC991FFE}"/>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81693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7C7-528A-774D-8035-2C32DA60B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F5B5B-8ECF-4F4A-9DE8-CA9032FD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594E-0A32-8A46-981D-55FA4F214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41E011-6DB1-2F4C-9318-7BC034F264F8}"/>
              </a:ext>
            </a:extLst>
          </p:cNvPr>
          <p:cNvSpPr>
            <a:spLocks noGrp="1"/>
          </p:cNvSpPr>
          <p:nvPr>
            <p:ph type="dt" sz="half" idx="10"/>
          </p:nvPr>
        </p:nvSpPr>
        <p:spPr/>
        <p:txBody>
          <a:bodyPr/>
          <a:lstStyle/>
          <a:p>
            <a:fld id="{766927D6-957D-304E-8ACA-BA097D129572}" type="datetimeFigureOut">
              <a:rPr lang="en-US" smtClean="0"/>
              <a:t>10/11/2019</a:t>
            </a:fld>
            <a:endParaRPr lang="en-US"/>
          </a:p>
        </p:txBody>
      </p:sp>
      <p:sp>
        <p:nvSpPr>
          <p:cNvPr id="6" name="Footer Placeholder 5">
            <a:extLst>
              <a:ext uri="{FF2B5EF4-FFF2-40B4-BE49-F238E27FC236}">
                <a16:creationId xmlns:a16="http://schemas.microsoft.com/office/drawing/2014/main" id="{96CE3516-9221-8F49-9F4D-82B68B081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86C30-456D-0048-B930-99D4A4E7ECE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5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FBE0A-E06F-6646-B029-91B5EAF7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59FAA-CECC-D24C-86C7-BC040603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AEE6-A33A-3C48-BBAA-84DDAE2D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927D6-957D-304E-8ACA-BA097D129572}" type="datetimeFigureOut">
              <a:rPr lang="en-US" smtClean="0"/>
              <a:t>10/11/2019</a:t>
            </a:fld>
            <a:endParaRPr lang="en-US"/>
          </a:p>
        </p:txBody>
      </p:sp>
      <p:sp>
        <p:nvSpPr>
          <p:cNvPr id="5" name="Footer Placeholder 4">
            <a:extLst>
              <a:ext uri="{FF2B5EF4-FFF2-40B4-BE49-F238E27FC236}">
                <a16:creationId xmlns:a16="http://schemas.microsoft.com/office/drawing/2014/main" id="{8858E285-A6F2-9F4E-9526-7C8DF898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D79F-7881-BF4A-9FBD-E0D8E9BD5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14691-F8AB-0241-88DA-785A25419BFB}" type="slidenum">
              <a:rPr lang="en-US" smtClean="0"/>
              <a:t>‹#›</a:t>
            </a:fld>
            <a:endParaRPr lang="en-US"/>
          </a:p>
        </p:txBody>
      </p:sp>
    </p:spTree>
    <p:extLst>
      <p:ext uri="{BB962C8B-B14F-4D97-AF65-F5344CB8AC3E}">
        <p14:creationId xmlns:p14="http://schemas.microsoft.com/office/powerpoint/2010/main" val="8215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5.png"/><Relationship Id="rId21" Type="http://schemas.openxmlformats.org/officeDocument/2006/relationships/image" Target="../media/image20.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4.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6.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2.png"/><Relationship Id="rId4"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video" Target="https://www.youtube.com/embed/JhqpF-5E10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9525" y="200025"/>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4212771"/>
            <a:ext cx="9144000" cy="1357535"/>
          </a:xfrm>
        </p:spPr>
        <p:txBody>
          <a:bodyPr>
            <a:normAutofit fontScale="90000"/>
          </a:bodyPr>
          <a:lstStyle/>
          <a:p>
            <a:br>
              <a:rPr lang="en-US" dirty="0"/>
            </a:br>
            <a:br>
              <a:rPr lang="en-US" dirty="0"/>
            </a:br>
            <a:br>
              <a:rPr lang="en-US" dirty="0"/>
            </a:br>
            <a:r>
              <a:rPr lang="en-US" dirty="0"/>
              <a:t>Solutions Available in Azure</a:t>
            </a:r>
            <a:br>
              <a:rPr lang="en-US" dirty="0"/>
            </a:br>
            <a:br>
              <a:rPr lang="en-US" dirty="0"/>
            </a:br>
            <a:r>
              <a:rPr lang="en-US" dirty="0"/>
              <a:t> Logic Apps &amp; Cognitive Services</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8763" y="4937180"/>
            <a:ext cx="9144000" cy="1655762"/>
          </a:xfrm>
        </p:spPr>
        <p:txBody>
          <a:bodyPr/>
          <a:lstStyle/>
          <a:p>
            <a:endParaRPr lang="en-US" dirty="0"/>
          </a:p>
          <a:p>
            <a:r>
              <a:rPr lang="en-US" dirty="0"/>
              <a:t>Glen Tsime</a:t>
            </a:r>
          </a:p>
          <a:p>
            <a:r>
              <a:rPr lang="en-US" dirty="0"/>
              <a:t>Azure Solutions Specialist</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376497"/>
            <a:ext cx="12192000" cy="4119563"/>
          </a:xfrm>
          <a:prstGeom prst="rect">
            <a:avLst/>
          </a:prstGeom>
        </p:spPr>
      </p:pic>
    </p:spTree>
    <p:extLst>
      <p:ext uri="{BB962C8B-B14F-4D97-AF65-F5344CB8AC3E}">
        <p14:creationId xmlns:p14="http://schemas.microsoft.com/office/powerpoint/2010/main" val="2610601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E4626E-F45C-F840-ACDA-FEF1C44A89D2}"/>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488676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C4929D-2617-344B-BA9E-2AD6A0C24B3D}"/>
              </a:ext>
            </a:extLst>
          </p:cNvPr>
          <p:cNvPicPr>
            <a:picLocks noChangeAspect="1"/>
          </p:cNvPicPr>
          <p:nvPr/>
        </p:nvPicPr>
        <p:blipFill>
          <a:blip r:embed="rId2"/>
          <a:stretch>
            <a:fillRect/>
          </a:stretch>
        </p:blipFill>
        <p:spPr>
          <a:xfrm>
            <a:off x="2406553" y="643467"/>
            <a:ext cx="7378894" cy="5571066"/>
          </a:xfrm>
          <a:prstGeom prst="rect">
            <a:avLst/>
          </a:prstGeom>
        </p:spPr>
      </p:pic>
    </p:spTree>
    <p:extLst>
      <p:ext uri="{BB962C8B-B14F-4D97-AF65-F5344CB8AC3E}">
        <p14:creationId xmlns:p14="http://schemas.microsoft.com/office/powerpoint/2010/main" val="3410043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428999"/>
            <a:ext cx="9144000" cy="926663"/>
          </a:xfrm>
        </p:spPr>
        <p:txBody>
          <a:bodyPr/>
          <a:lstStyle/>
          <a:p>
            <a:r>
              <a:rPr lang="en-US" dirty="0"/>
              <a:t>THANK YOU!</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828873"/>
            <a:ext cx="9144000" cy="1564044"/>
          </a:xfrm>
        </p:spPr>
        <p:txBody>
          <a:bodyPr>
            <a:normAutofit/>
          </a:bodyPr>
          <a:lstStyle/>
          <a:p>
            <a:r>
              <a:rPr lang="en-US" dirty="0"/>
              <a:t> </a:t>
            </a:r>
            <a:r>
              <a:rPr lang="en-US" sz="3600" dirty="0"/>
              <a:t>Logic Apps &amp; Cognitive Services</a:t>
            </a:r>
          </a:p>
          <a:p>
            <a:r>
              <a:rPr lang="en-US" dirty="0"/>
              <a:t>Glen </a:t>
            </a:r>
            <a:r>
              <a:rPr lang="en-US" dirty="0" err="1"/>
              <a:t>Tsime</a:t>
            </a:r>
            <a:endParaRPr lang="en-US" dirty="0"/>
          </a:p>
          <a:p>
            <a:r>
              <a:rPr lang="en-US" dirty="0"/>
              <a:t>Azure Solutions Specialist</a:t>
            </a:r>
          </a:p>
          <a:p>
            <a:endParaRPr lang="en-US" dirty="0"/>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2576628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428999"/>
            <a:ext cx="9144000" cy="926663"/>
          </a:xfrm>
        </p:spPr>
        <p:txBody>
          <a:bodyPr/>
          <a:lstStyle/>
          <a:p>
            <a:r>
              <a:rPr lang="en-US" dirty="0"/>
              <a:t>Solutions Available on Azure</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428067"/>
            <a:ext cx="9144000" cy="1964850"/>
          </a:xfrm>
        </p:spPr>
        <p:txBody>
          <a:bodyPr/>
          <a:lstStyle/>
          <a:p>
            <a:r>
              <a:rPr lang="en-US" sz="4000" dirty="0"/>
              <a:t>AI &amp; ML, DevOps</a:t>
            </a:r>
          </a:p>
          <a:p>
            <a:endParaRPr lang="en-US" dirty="0"/>
          </a:p>
          <a:p>
            <a:r>
              <a:rPr lang="en-US" dirty="0"/>
              <a:t>Thomas Van Niekerk</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1770972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CBC9-6C79-4B38-8C31-A1AF9220D39E}"/>
              </a:ext>
            </a:extLst>
          </p:cNvPr>
          <p:cNvSpPr>
            <a:spLocks noGrp="1"/>
          </p:cNvSpPr>
          <p:nvPr>
            <p:ph type="title"/>
          </p:nvPr>
        </p:nvSpPr>
        <p:spPr>
          <a:xfrm>
            <a:off x="152400" y="174625"/>
            <a:ext cx="11887200" cy="854075"/>
          </a:xfrm>
        </p:spPr>
        <p:txBody>
          <a:bodyPr/>
          <a:lstStyle/>
          <a:p>
            <a:r>
              <a:rPr lang="en-US" dirty="0"/>
              <a:t>What is Artificial Intelligence?</a:t>
            </a:r>
          </a:p>
        </p:txBody>
      </p:sp>
      <p:sp>
        <p:nvSpPr>
          <p:cNvPr id="3" name="Content Placeholder 2">
            <a:extLst>
              <a:ext uri="{FF2B5EF4-FFF2-40B4-BE49-F238E27FC236}">
                <a16:creationId xmlns:a16="http://schemas.microsoft.com/office/drawing/2014/main" id="{00B5C983-6128-4190-B478-0590CBA1E5CB}"/>
              </a:ext>
            </a:extLst>
          </p:cNvPr>
          <p:cNvSpPr>
            <a:spLocks noGrp="1"/>
          </p:cNvSpPr>
          <p:nvPr>
            <p:ph idx="1"/>
          </p:nvPr>
        </p:nvSpPr>
        <p:spPr>
          <a:xfrm>
            <a:off x="152400" y="1028700"/>
            <a:ext cx="11887200" cy="5359400"/>
          </a:xfrm>
        </p:spPr>
        <p:txBody>
          <a:bodyPr/>
          <a:lstStyle/>
          <a:p>
            <a:endParaRPr lang="en-US" dirty="0"/>
          </a:p>
          <a:p>
            <a:pPr marL="0" indent="0" algn="ctr">
              <a:buNone/>
            </a:pPr>
            <a:endParaRPr lang="en-US" dirty="0"/>
          </a:p>
          <a:p>
            <a:pPr marL="0" indent="0" algn="ctr">
              <a:buNone/>
            </a:pPr>
            <a:endParaRPr lang="en-US" dirty="0"/>
          </a:p>
          <a:p>
            <a:pPr marL="0" indent="0" algn="ctr">
              <a:buNone/>
            </a:pPr>
            <a:r>
              <a:rPr lang="en-US" dirty="0"/>
              <a:t>Techniques that </a:t>
            </a:r>
            <a:r>
              <a:rPr lang="en-US" b="1" dirty="0"/>
              <a:t>enables</a:t>
            </a:r>
            <a:r>
              <a:rPr lang="en-US" dirty="0"/>
              <a:t> computers to </a:t>
            </a:r>
            <a:r>
              <a:rPr lang="en-US" b="1" dirty="0"/>
              <a:t>mimic</a:t>
            </a:r>
            <a:r>
              <a:rPr lang="en-US" dirty="0"/>
              <a:t> human intelligence,</a:t>
            </a:r>
          </a:p>
          <a:p>
            <a:pPr marL="0" indent="0" algn="ctr">
              <a:buNone/>
            </a:pPr>
            <a:r>
              <a:rPr lang="en-US" dirty="0"/>
              <a:t> </a:t>
            </a:r>
          </a:p>
          <a:p>
            <a:pPr marL="0" indent="0" algn="ctr">
              <a:buNone/>
            </a:pPr>
            <a:r>
              <a:rPr lang="en-US" dirty="0"/>
              <a:t>using </a:t>
            </a:r>
            <a:r>
              <a:rPr lang="en-US" b="1" dirty="0"/>
              <a:t>logic, if-then </a:t>
            </a:r>
            <a:r>
              <a:rPr lang="en-US" dirty="0"/>
              <a:t>rules,  </a:t>
            </a:r>
            <a:r>
              <a:rPr lang="en-US" b="1" dirty="0"/>
              <a:t>decision</a:t>
            </a:r>
            <a:r>
              <a:rPr lang="en-US" dirty="0"/>
              <a:t> trees and </a:t>
            </a:r>
            <a:r>
              <a:rPr lang="en-US" b="1" dirty="0"/>
              <a:t>machine</a:t>
            </a:r>
            <a:r>
              <a:rPr lang="en-US" dirty="0"/>
              <a:t> learning. </a:t>
            </a:r>
          </a:p>
        </p:txBody>
      </p:sp>
    </p:spTree>
    <p:extLst>
      <p:ext uri="{BB962C8B-B14F-4D97-AF65-F5344CB8AC3E}">
        <p14:creationId xmlns:p14="http://schemas.microsoft.com/office/powerpoint/2010/main" val="209766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CBC9-6C79-4B38-8C31-A1AF9220D39E}"/>
              </a:ext>
            </a:extLst>
          </p:cNvPr>
          <p:cNvSpPr>
            <a:spLocks noGrp="1"/>
          </p:cNvSpPr>
          <p:nvPr>
            <p:ph type="title"/>
          </p:nvPr>
        </p:nvSpPr>
        <p:spPr>
          <a:xfrm>
            <a:off x="152400" y="174625"/>
            <a:ext cx="11887200" cy="854075"/>
          </a:xfrm>
        </p:spPr>
        <p:txBody>
          <a:bodyPr/>
          <a:lstStyle/>
          <a:p>
            <a:r>
              <a:rPr lang="en-US" dirty="0"/>
              <a:t>What is Machine Learning ?</a:t>
            </a:r>
          </a:p>
        </p:txBody>
      </p:sp>
      <p:sp>
        <p:nvSpPr>
          <p:cNvPr id="3" name="Content Placeholder 2">
            <a:extLst>
              <a:ext uri="{FF2B5EF4-FFF2-40B4-BE49-F238E27FC236}">
                <a16:creationId xmlns:a16="http://schemas.microsoft.com/office/drawing/2014/main" id="{00B5C983-6128-4190-B478-0590CBA1E5CB}"/>
              </a:ext>
            </a:extLst>
          </p:cNvPr>
          <p:cNvSpPr>
            <a:spLocks noGrp="1"/>
          </p:cNvSpPr>
          <p:nvPr>
            <p:ph idx="1"/>
          </p:nvPr>
        </p:nvSpPr>
        <p:spPr>
          <a:xfrm>
            <a:off x="152400" y="1724890"/>
            <a:ext cx="11887200" cy="3075709"/>
          </a:xfrm>
        </p:spPr>
        <p:txBody>
          <a:bodyPr>
            <a:normAutofit/>
          </a:bodyPr>
          <a:lstStyle/>
          <a:p>
            <a:endParaRPr lang="en-US" dirty="0"/>
          </a:p>
          <a:p>
            <a:pPr marL="0" indent="0" algn="ctr">
              <a:buNone/>
            </a:pPr>
            <a:r>
              <a:rPr lang="en-US" dirty="0"/>
              <a:t>Using </a:t>
            </a:r>
            <a:r>
              <a:rPr lang="en-US" b="1" dirty="0"/>
              <a:t>known data</a:t>
            </a:r>
            <a:r>
              <a:rPr lang="en-US" dirty="0"/>
              <a:t>, developing a </a:t>
            </a:r>
            <a:r>
              <a:rPr lang="en-US" b="1" dirty="0"/>
              <a:t>model</a:t>
            </a:r>
            <a:r>
              <a:rPr lang="en-US" dirty="0"/>
              <a:t> to </a:t>
            </a:r>
            <a:r>
              <a:rPr lang="en-US" u="sng" dirty="0"/>
              <a:t>predict</a:t>
            </a:r>
            <a:r>
              <a:rPr lang="en-US" dirty="0"/>
              <a:t> </a:t>
            </a:r>
            <a:r>
              <a:rPr lang="en-US" b="1" dirty="0"/>
              <a:t>unknown data</a:t>
            </a:r>
            <a:r>
              <a:rPr lang="en-US" dirty="0"/>
              <a:t>.</a:t>
            </a:r>
          </a:p>
          <a:p>
            <a:pPr marL="0" indent="0" algn="ctr">
              <a:buNone/>
            </a:pPr>
            <a:r>
              <a:rPr lang="en-US" b="1" dirty="0"/>
              <a:t>Improving</a:t>
            </a:r>
            <a:r>
              <a:rPr lang="en-US" dirty="0"/>
              <a:t> tasks with </a:t>
            </a:r>
            <a:r>
              <a:rPr lang="en-US" b="1" dirty="0"/>
              <a:t>experience.</a:t>
            </a:r>
          </a:p>
          <a:p>
            <a:pPr marL="0" indent="0" algn="ctr">
              <a:buNone/>
            </a:pPr>
            <a:r>
              <a:rPr lang="en-US" b="1" dirty="0"/>
              <a:t>Deep Learning</a:t>
            </a:r>
            <a:r>
              <a:rPr lang="en-US" dirty="0"/>
              <a:t> using algorithms that is permitting software </a:t>
            </a:r>
            <a:br>
              <a:rPr lang="en-US" dirty="0"/>
            </a:br>
            <a:r>
              <a:rPr lang="en-US" dirty="0"/>
              <a:t>to </a:t>
            </a:r>
            <a:r>
              <a:rPr lang="en-US" b="1" dirty="0"/>
              <a:t>train</a:t>
            </a:r>
            <a:r>
              <a:rPr lang="en-US" dirty="0"/>
              <a:t> itself to perform </a:t>
            </a:r>
            <a:r>
              <a:rPr lang="en-US" b="1" dirty="0"/>
              <a:t>tasks</a:t>
            </a:r>
            <a:r>
              <a:rPr lang="en-US" dirty="0"/>
              <a:t>, </a:t>
            </a:r>
            <a:br>
              <a:rPr lang="en-US" dirty="0"/>
            </a:br>
            <a:r>
              <a:rPr lang="en-US" dirty="0"/>
              <a:t>exposes </a:t>
            </a:r>
            <a:r>
              <a:rPr lang="en-US" b="1" dirty="0"/>
              <a:t>neural</a:t>
            </a:r>
            <a:r>
              <a:rPr lang="en-US" dirty="0"/>
              <a:t> networks to vast amounts of data</a:t>
            </a:r>
            <a:endParaRPr lang="en-US" b="1" dirty="0"/>
          </a:p>
        </p:txBody>
      </p:sp>
    </p:spTree>
    <p:extLst>
      <p:ext uri="{BB962C8B-B14F-4D97-AF65-F5344CB8AC3E}">
        <p14:creationId xmlns:p14="http://schemas.microsoft.com/office/powerpoint/2010/main" val="373014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Why/Where/When do we use AI or ML?</a:t>
            </a:r>
          </a:p>
        </p:txBody>
      </p:sp>
      <p:pic>
        <p:nvPicPr>
          <p:cNvPr id="4" name="Picture 3">
            <a:extLst>
              <a:ext uri="{FF2B5EF4-FFF2-40B4-BE49-F238E27FC236}">
                <a16:creationId xmlns:a16="http://schemas.microsoft.com/office/drawing/2014/main" id="{796BFF3B-F5A3-4678-A4FF-5152BEE107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0021" y="1625599"/>
            <a:ext cx="2056164" cy="3657600"/>
          </a:xfrm>
          <a:prstGeom prst="rect">
            <a:avLst/>
          </a:prstGeom>
        </p:spPr>
      </p:pic>
      <p:pic>
        <p:nvPicPr>
          <p:cNvPr id="5" name="Picture 4">
            <a:extLst>
              <a:ext uri="{FF2B5EF4-FFF2-40B4-BE49-F238E27FC236}">
                <a16:creationId xmlns:a16="http://schemas.microsoft.com/office/drawing/2014/main" id="{1988E428-BC71-47A5-A965-E286AB63DE4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6" name="Picture 5">
            <a:extLst>
              <a:ext uri="{FF2B5EF4-FFF2-40B4-BE49-F238E27FC236}">
                <a16:creationId xmlns:a16="http://schemas.microsoft.com/office/drawing/2014/main" id="{BEAE0099-4E69-4C38-8C2C-A83FB805C51F}"/>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13752" y="1625599"/>
            <a:ext cx="2862789" cy="3657600"/>
          </a:xfrm>
          <a:prstGeom prst="rect">
            <a:avLst/>
          </a:prstGeom>
        </p:spPr>
      </p:pic>
      <p:pic>
        <p:nvPicPr>
          <p:cNvPr id="8" name="Picture 7">
            <a:extLst>
              <a:ext uri="{FF2B5EF4-FFF2-40B4-BE49-F238E27FC236}">
                <a16:creationId xmlns:a16="http://schemas.microsoft.com/office/drawing/2014/main" id="{38D83447-E3CB-467E-BE8B-52825FD8F4D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1384" y="1625599"/>
            <a:ext cx="2235816" cy="3177626"/>
          </a:xfrm>
          <a:prstGeom prst="rect">
            <a:avLst/>
          </a:prstGeom>
        </p:spPr>
      </p:pic>
      <p:pic>
        <p:nvPicPr>
          <p:cNvPr id="9" name="Picture 8">
            <a:extLst>
              <a:ext uri="{FF2B5EF4-FFF2-40B4-BE49-F238E27FC236}">
                <a16:creationId xmlns:a16="http://schemas.microsoft.com/office/drawing/2014/main" id="{1016BDED-284A-4877-A82C-B26DAB1ABA7C}"/>
              </a:ext>
            </a:extLst>
          </p:cNvPr>
          <p:cNvPicPr>
            <a:picLocks noChangeAspect="1"/>
          </p:cNvPicPr>
          <p:nvPr/>
        </p:nvPicPr>
        <p:blipFill rotWithShape="1">
          <a:blip r:embed="rId7"/>
          <a:srcRect r="25360"/>
          <a:stretch/>
        </p:blipFill>
        <p:spPr>
          <a:xfrm>
            <a:off x="4603129" y="1625599"/>
            <a:ext cx="2046568" cy="3657600"/>
          </a:xfrm>
          <a:prstGeom prst="rect">
            <a:avLst/>
          </a:prstGeom>
          <a:ln w="3175">
            <a:solidFill>
              <a:schemeClr val="tx1"/>
            </a:solidFill>
          </a:ln>
        </p:spPr>
      </p:pic>
    </p:spTree>
    <p:extLst>
      <p:ext uri="{BB962C8B-B14F-4D97-AF65-F5344CB8AC3E}">
        <p14:creationId xmlns:p14="http://schemas.microsoft.com/office/powerpoint/2010/main" val="3737736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48309" y="376"/>
            <a:ext cx="9160609" cy="6857624"/>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dirty="0">
                <a:solidFill>
                  <a:schemeClr val="bg1"/>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Data Science</a:t>
            </a:r>
          </a:p>
        </p:txBody>
      </p:sp>
      <p:sp>
        <p:nvSpPr>
          <p:cNvPr id="5" name="Content Placeholder 4"/>
          <p:cNvSpPr>
            <a:spLocks noGrp="1"/>
          </p:cNvSpPr>
          <p:nvPr>
            <p:ph idx="1"/>
          </p:nvPr>
        </p:nvSpPr>
        <p:spPr>
          <a:xfrm>
            <a:off x="152400" y="1028700"/>
            <a:ext cx="11887200" cy="5359400"/>
          </a:xfrm>
        </p:spPr>
        <p:txBody>
          <a:bodyPr>
            <a:normAutofit/>
          </a:bodyPr>
          <a:lstStyle/>
          <a:p>
            <a:pPr marL="0" indent="0">
              <a:buNone/>
            </a:pPr>
            <a:r>
              <a:rPr lang="en-US" sz="3200" dirty="0">
                <a:latin typeface="Segoe UI" panose="020B0502040204020203" pitchFamily="34" charset="0"/>
                <a:cs typeface="Segoe UI" panose="020B0502040204020203" pitchFamily="34" charset="0"/>
              </a:rPr>
              <a:t>Data Science is far too complex</a:t>
            </a:r>
          </a:p>
          <a:p>
            <a:pPr lvl="1"/>
            <a:r>
              <a:rPr lang="en-US" sz="2800" dirty="0">
                <a:latin typeface="Segoe UI" panose="020B0502040204020203" pitchFamily="34" charset="0"/>
                <a:cs typeface="Segoe UI" panose="020B0502040204020203" pitchFamily="34" charset="0"/>
              </a:rPr>
              <a:t>Cost of accessing/using efficient ML algorithms is high</a:t>
            </a:r>
          </a:p>
          <a:p>
            <a:pPr lvl="1"/>
            <a:r>
              <a:rPr lang="en-US" sz="2800" dirty="0">
                <a:latin typeface="Segoe UI" panose="020B0502040204020203" pitchFamily="34" charset="0"/>
                <a:cs typeface="Segoe UI" panose="020B0502040204020203" pitchFamily="34" charset="0"/>
              </a:rPr>
              <a:t>Comprehensive knowledge required on different tools/platforms to develop a complete ML project</a:t>
            </a:r>
          </a:p>
          <a:p>
            <a:pPr lvl="1"/>
            <a:r>
              <a:rPr lang="en-US" sz="2800" dirty="0">
                <a:latin typeface="Segoe UI" panose="020B0502040204020203" pitchFamily="34" charset="0"/>
                <a:cs typeface="Segoe UI" panose="020B0502040204020203" pitchFamily="34" charset="0"/>
              </a:rPr>
              <a:t>Difficult to put the developed solution into a scalable production stage</a:t>
            </a:r>
          </a:p>
          <a:p>
            <a:pPr marL="457200" lvl="1" indent="0">
              <a:buNone/>
            </a:pPr>
            <a:endParaRPr lang="en-US" sz="2800" dirty="0">
              <a:latin typeface="Segoe UI" panose="020B0502040204020203" pitchFamily="34" charset="0"/>
              <a:cs typeface="Segoe UI" panose="020B0502040204020203" pitchFamily="34" charset="0"/>
            </a:endParaRPr>
          </a:p>
          <a:p>
            <a:pPr marL="457200" lvl="1" indent="0">
              <a:buNone/>
            </a:pPr>
            <a:endParaRPr lang="en-US" sz="2800" dirty="0">
              <a:latin typeface="Segoe UI" panose="020B0502040204020203" pitchFamily="34" charset="0"/>
              <a:cs typeface="Segoe UI" panose="020B0502040204020203" pitchFamily="34" charset="0"/>
            </a:endParaRPr>
          </a:p>
          <a:p>
            <a:pPr marL="0" indent="0">
              <a:buNone/>
            </a:pPr>
            <a:r>
              <a:rPr lang="en-US" sz="3200" dirty="0">
                <a:latin typeface="Segoe UI" panose="020B0502040204020203" pitchFamily="34" charset="0"/>
                <a:cs typeface="Segoe UI" panose="020B0502040204020203" pitchFamily="34" charset="0"/>
              </a:rPr>
              <a:t>Need a simpler/scalable method</a:t>
            </a:r>
          </a:p>
          <a:p>
            <a:pPr marL="0" indent="0">
              <a:buNone/>
            </a:pPr>
            <a:r>
              <a:rPr lang="en-US" sz="3200" dirty="0">
                <a:latin typeface="Segoe UI" panose="020B0502040204020203" pitchFamily="34" charset="0"/>
                <a:cs typeface="Segoe UI" panose="020B0502040204020203" pitchFamily="34" charset="0"/>
              </a:rPr>
              <a:t>	</a:t>
            </a:r>
            <a:r>
              <a:rPr lang="en-US" sz="2800" dirty="0">
                <a:latin typeface="Segoe UI" panose="020B0502040204020203" pitchFamily="34" charset="0"/>
                <a:cs typeface="Segoe UI" panose="020B0502040204020203" pitchFamily="34" charset="0"/>
              </a:rPr>
              <a:t>Azure Machine Learning Service</a:t>
            </a:r>
          </a:p>
          <a:p>
            <a:pPr lvl="1"/>
            <a:endParaRPr lang="en-US" sz="2800" dirty="0"/>
          </a:p>
          <a:p>
            <a:pPr lvl="1"/>
            <a:endParaRPr lang="en-US" sz="2800" dirty="0"/>
          </a:p>
        </p:txBody>
      </p:sp>
      <p:grpSp>
        <p:nvGrpSpPr>
          <p:cNvPr id="8" name="Group 7"/>
          <p:cNvGrpSpPr/>
          <p:nvPr/>
        </p:nvGrpSpPr>
        <p:grpSpPr>
          <a:xfrm>
            <a:off x="7045801" y="3920273"/>
            <a:ext cx="4625809" cy="2299415"/>
            <a:chOff x="7119168" y="2207942"/>
            <a:chExt cx="4625809" cy="2299415"/>
          </a:xfrm>
        </p:grpSpPr>
        <p:pic>
          <p:nvPicPr>
            <p:cNvPr id="7" name="Picture 6" descr="Clipart - Electropherogram"/>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9168" y="2909442"/>
              <a:ext cx="4469692" cy="1597915"/>
            </a:xfrm>
            <a:prstGeom prst="rect">
              <a:avLst/>
            </a:prstGeom>
          </p:spPr>
        </p:pic>
        <p:pic>
          <p:nvPicPr>
            <p:cNvPr id="6" name="Picture 5" descr="brandyelliott - Teacher's Resource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8107" y="2207942"/>
              <a:ext cx="1756870" cy="1677012"/>
            </a:xfrm>
            <a:prstGeom prst="rect">
              <a:avLst/>
            </a:prstGeom>
          </p:spPr>
        </p:pic>
      </p:grpSp>
    </p:spTree>
    <p:extLst>
      <p:ext uri="{BB962C8B-B14F-4D97-AF65-F5344CB8AC3E}">
        <p14:creationId xmlns:p14="http://schemas.microsoft.com/office/powerpoint/2010/main" val="47873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Microsoft Azure Machine Learning</a:t>
            </a:r>
          </a:p>
        </p:txBody>
      </p:sp>
      <p:sp>
        <p:nvSpPr>
          <p:cNvPr id="3" name="Content Placeholder 2"/>
          <p:cNvSpPr>
            <a:spLocks noGrp="1"/>
          </p:cNvSpPr>
          <p:nvPr>
            <p:ph idx="1"/>
          </p:nvPr>
        </p:nvSpPr>
        <p:spPr>
          <a:xfrm>
            <a:off x="152400" y="1722474"/>
            <a:ext cx="11887200" cy="4665625"/>
          </a:xfrm>
        </p:spPr>
        <p:txBody>
          <a:bodyPr>
            <a:normAutofit/>
          </a:bodyPr>
          <a:lstStyle/>
          <a:p>
            <a:pPr marL="0" indent="0">
              <a:buNone/>
            </a:pPr>
            <a:r>
              <a:rPr lang="en-US" sz="4000" i="1" dirty="0">
                <a:latin typeface="Segoe UI" panose="020B0502040204020203" pitchFamily="34" charset="0"/>
                <a:cs typeface="Segoe UI" panose="020B0502040204020203" pitchFamily="34" charset="0"/>
              </a:rPr>
              <a:t>Make machine learning accessible to</a:t>
            </a:r>
          </a:p>
          <a:p>
            <a:pPr marL="0" indent="0">
              <a:buNone/>
            </a:pPr>
            <a:r>
              <a:rPr lang="en-US" sz="4000" i="1" dirty="0">
                <a:latin typeface="Segoe UI" panose="020B0502040204020203" pitchFamily="34" charset="0"/>
                <a:cs typeface="Segoe UI" panose="020B0502040204020203" pitchFamily="34" charset="0"/>
              </a:rPr>
              <a:t>Every enterprise, data scientist, developer, </a:t>
            </a:r>
          </a:p>
          <a:p>
            <a:pPr marL="0" indent="0">
              <a:buNone/>
            </a:pPr>
            <a:r>
              <a:rPr lang="en-US" sz="4000" i="1" dirty="0">
                <a:latin typeface="Segoe UI" panose="020B0502040204020203" pitchFamily="34" charset="0"/>
                <a:cs typeface="Segoe UI" panose="020B0502040204020203" pitchFamily="34" charset="0"/>
              </a:rPr>
              <a:t>Information worker, consumer, and </a:t>
            </a:r>
          </a:p>
          <a:p>
            <a:pPr marL="0" indent="0">
              <a:buNone/>
            </a:pPr>
            <a:r>
              <a:rPr lang="en-US" sz="4000" i="1" dirty="0">
                <a:latin typeface="Segoe UI" panose="020B0502040204020203" pitchFamily="34" charset="0"/>
                <a:cs typeface="Segoe UI" panose="020B0502040204020203" pitchFamily="34" charset="0"/>
              </a:rPr>
              <a:t>device anywhere in the world.</a:t>
            </a:r>
          </a:p>
        </p:txBody>
      </p:sp>
      <p:pic>
        <p:nvPicPr>
          <p:cNvPr id="4" name="Picture 3"/>
          <p:cNvPicPr>
            <a:picLocks noChangeAspect="1"/>
          </p:cNvPicPr>
          <p:nvPr/>
        </p:nvPicPr>
        <p:blipFill>
          <a:blip r:embed="rId2"/>
          <a:stretch>
            <a:fillRect/>
          </a:stretch>
        </p:blipFill>
        <p:spPr>
          <a:xfrm>
            <a:off x="9695343" y="4662496"/>
            <a:ext cx="2496657" cy="2195504"/>
          </a:xfrm>
          <a:prstGeom prst="rect">
            <a:avLst/>
          </a:prstGeom>
        </p:spPr>
      </p:pic>
    </p:spTree>
    <p:extLst>
      <p:ext uri="{BB962C8B-B14F-4D97-AF65-F5344CB8AC3E}">
        <p14:creationId xmlns:p14="http://schemas.microsoft.com/office/powerpoint/2010/main" val="236897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0E2A67-5853-4B49-855D-7819FD924C5B}"/>
              </a:ext>
            </a:extLst>
          </p:cNvPr>
          <p:cNvSpPr/>
          <p:nvPr/>
        </p:nvSpPr>
        <p:spPr bwMode="auto">
          <a:xfrm>
            <a:off x="0" y="-293789"/>
            <a:ext cx="12431184" cy="1462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r>
              <a:rPr lang="en-US" sz="2400" kern="0" dirty="0">
                <a:gradFill>
                  <a:gsLst>
                    <a:gs pos="0">
                      <a:srgbClr val="FFFFFF"/>
                    </a:gs>
                    <a:gs pos="100000">
                      <a:srgbClr val="FFFFFF"/>
                    </a:gs>
                  </a:gsLst>
                  <a:lin ang="5400000" scaled="0"/>
                </a:gradFill>
                <a:latin typeface="Segoe UI"/>
                <a:ea typeface="Segoe UI" pitchFamily="34" charset="0"/>
                <a:cs typeface="Segoe UI" pitchFamily="34" charset="0"/>
              </a:rPr>
              <a:t> About 39% of developers are focused on building  cloud based Application integration</a:t>
            </a:r>
          </a:p>
        </p:txBody>
      </p:sp>
      <p:sp>
        <p:nvSpPr>
          <p:cNvPr id="5" name="Title 3">
            <a:extLst>
              <a:ext uri="{FF2B5EF4-FFF2-40B4-BE49-F238E27FC236}">
                <a16:creationId xmlns:a16="http://schemas.microsoft.com/office/drawing/2014/main" id="{785BEE1B-AF12-8646-8F8F-91D4908EE84C}"/>
              </a:ext>
            </a:extLst>
          </p:cNvPr>
          <p:cNvSpPr>
            <a:spLocks noGrp="1"/>
          </p:cNvSpPr>
          <p:nvPr>
            <p:ph type="title"/>
          </p:nvPr>
        </p:nvSpPr>
        <p:spPr>
          <a:xfrm>
            <a:off x="271992" y="0"/>
            <a:ext cx="11889564" cy="917575"/>
          </a:xfrm>
        </p:spPr>
        <p:txBody>
          <a:bodyPr/>
          <a:lstStyle/>
          <a:p>
            <a:r>
              <a:rPr lang="en-US" dirty="0"/>
              <a:t>Microsoft’s Cloud Integration Platform</a:t>
            </a:r>
          </a:p>
        </p:txBody>
      </p:sp>
      <p:grpSp>
        <p:nvGrpSpPr>
          <p:cNvPr id="6" name="Group 5">
            <a:extLst>
              <a:ext uri="{FF2B5EF4-FFF2-40B4-BE49-F238E27FC236}">
                <a16:creationId xmlns:a16="http://schemas.microsoft.com/office/drawing/2014/main" id="{59EEC552-1451-9246-8A26-E12A0BCC6417}"/>
              </a:ext>
            </a:extLst>
          </p:cNvPr>
          <p:cNvGrpSpPr/>
          <p:nvPr/>
        </p:nvGrpSpPr>
        <p:grpSpPr>
          <a:xfrm>
            <a:off x="4081956" y="1712682"/>
            <a:ext cx="4223755" cy="4141637"/>
            <a:chOff x="4083694" y="1969222"/>
            <a:chExt cx="4225554" cy="4143400"/>
          </a:xfrm>
        </p:grpSpPr>
        <p:grpSp>
          <p:nvGrpSpPr>
            <p:cNvPr id="7" name="Connect/AS/B2B">
              <a:extLst>
                <a:ext uri="{FF2B5EF4-FFF2-40B4-BE49-F238E27FC236}">
                  <a16:creationId xmlns:a16="http://schemas.microsoft.com/office/drawing/2014/main" id="{AE896B4A-88DE-884F-A97C-9C21C09ACFF5}"/>
                </a:ext>
              </a:extLst>
            </p:cNvPr>
            <p:cNvGrpSpPr/>
            <p:nvPr/>
          </p:nvGrpSpPr>
          <p:grpSpPr>
            <a:xfrm>
              <a:off x="4083694" y="1969222"/>
              <a:ext cx="4225554" cy="4143400"/>
              <a:chOff x="4405849" y="2478624"/>
              <a:chExt cx="3617003" cy="3617631"/>
            </a:xfrm>
            <a:solidFill>
              <a:schemeClr val="tx2"/>
            </a:solidFill>
          </p:grpSpPr>
          <p:grpSp>
            <p:nvGrpSpPr>
              <p:cNvPr id="9" name="Group 8">
                <a:extLst>
                  <a:ext uri="{FF2B5EF4-FFF2-40B4-BE49-F238E27FC236}">
                    <a16:creationId xmlns:a16="http://schemas.microsoft.com/office/drawing/2014/main" id="{C40B6C40-6AB0-FA4B-97D9-1E9B1D701220}"/>
                  </a:ext>
                </a:extLst>
              </p:cNvPr>
              <p:cNvGrpSpPr/>
              <p:nvPr/>
            </p:nvGrpSpPr>
            <p:grpSpPr>
              <a:xfrm>
                <a:off x="4405849" y="2478624"/>
                <a:ext cx="3617003" cy="3616117"/>
                <a:chOff x="4103281" y="1840647"/>
                <a:chExt cx="4207291" cy="4206260"/>
              </a:xfrm>
              <a:grpFill/>
            </p:grpSpPr>
            <p:sp>
              <p:nvSpPr>
                <p:cNvPr id="16" name="Rectangle 15">
                  <a:extLst>
                    <a:ext uri="{FF2B5EF4-FFF2-40B4-BE49-F238E27FC236}">
                      <a16:creationId xmlns:a16="http://schemas.microsoft.com/office/drawing/2014/main" id="{A1FB6FCA-F3CD-8C4A-B5A4-F351593E254C}"/>
                    </a:ext>
                  </a:extLst>
                </p:cNvPr>
                <p:cNvSpPr/>
                <p:nvPr/>
              </p:nvSpPr>
              <p:spPr>
                <a:xfrm>
                  <a:off x="5691496" y="5487454"/>
                  <a:ext cx="964612" cy="358190"/>
                </a:xfrm>
                <a:prstGeom prst="rect">
                  <a:avLst/>
                </a:prstGeom>
                <a:grpFill/>
              </p:spPr>
              <p:txBody>
                <a:bodyPr wrap="none">
                  <a:prstTxWarp prst="textArchDown">
                    <a:avLst/>
                  </a:prstTxWarp>
                  <a:spAutoFit/>
                </a:bodyPr>
                <a:lstStyle/>
                <a:p>
                  <a:pPr algn="ctr" defTabSz="913873"/>
                  <a:r>
                    <a:rPr lang="en-US" sz="2000" kern="0" spc="100" dirty="0">
                      <a:ln w="0"/>
                      <a:solidFill>
                        <a:srgbClr val="FFFFFF"/>
                      </a:solidFill>
                      <a:latin typeface="Segoe UI Semibold" panose="020B0702040204020203" pitchFamily="34" charset="0"/>
                      <a:cs typeface="Segoe UI Semibold" panose="020B0702040204020203" pitchFamily="34" charset="0"/>
                    </a:rPr>
                    <a:t>B2B/EDI</a:t>
                  </a:r>
                </a:p>
              </p:txBody>
            </p:sp>
            <p:sp>
              <p:nvSpPr>
                <p:cNvPr id="17" name="Pie 16">
                  <a:extLst>
                    <a:ext uri="{FF2B5EF4-FFF2-40B4-BE49-F238E27FC236}">
                      <a16:creationId xmlns:a16="http://schemas.microsoft.com/office/drawing/2014/main" id="{337F83CD-0F2F-ED4E-9F8C-3195B9547080}"/>
                    </a:ext>
                  </a:extLst>
                </p:cNvPr>
                <p:cNvSpPr/>
                <p:nvPr/>
              </p:nvSpPr>
              <p:spPr>
                <a:xfrm rot="10800000" flipH="1">
                  <a:off x="4103281" y="1840647"/>
                  <a:ext cx="4207291" cy="4201660"/>
                </a:xfrm>
                <a:prstGeom prst="pie">
                  <a:avLst>
                    <a:gd name="adj1" fmla="val 16257255"/>
                    <a:gd name="adj2" fmla="val 2050192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endParaRPr lang="en-US" sz="2000" kern="0" spc="100" dirty="0">
                    <a:solidFill>
                      <a:srgbClr val="FFFFFF"/>
                    </a:solidFill>
                    <a:latin typeface="Segoe UI Semibold" panose="020B0702040204020203" pitchFamily="34" charset="0"/>
                    <a:cs typeface="Segoe UI Semibold" panose="020B0702040204020203" pitchFamily="34" charset="0"/>
                  </a:endParaRPr>
                </a:p>
              </p:txBody>
            </p:sp>
            <p:sp>
              <p:nvSpPr>
                <p:cNvPr id="18" name="Pie 17">
                  <a:extLst>
                    <a:ext uri="{FF2B5EF4-FFF2-40B4-BE49-F238E27FC236}">
                      <a16:creationId xmlns:a16="http://schemas.microsoft.com/office/drawing/2014/main" id="{C838C175-3F9C-BA45-A4D1-8A1360F7EC29}"/>
                    </a:ext>
                  </a:extLst>
                </p:cNvPr>
                <p:cNvSpPr/>
                <p:nvPr/>
              </p:nvSpPr>
              <p:spPr>
                <a:xfrm rot="16817660" flipH="1">
                  <a:off x="4126078" y="1874181"/>
                  <a:ext cx="4172726" cy="4172725"/>
                </a:xfrm>
                <a:prstGeom prst="pie">
                  <a:avLst>
                    <a:gd name="adj1" fmla="val 18000048"/>
                    <a:gd name="adj2" fmla="val 688254"/>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endParaRPr lang="en-US" sz="2000" kern="0" spc="100" dirty="0">
                    <a:solidFill>
                      <a:srgbClr val="FFFFFF"/>
                    </a:solidFill>
                    <a:latin typeface="Segoe UI Semibold" panose="020B0702040204020203" pitchFamily="34" charset="0"/>
                    <a:cs typeface="Segoe UI Semibold" panose="020B0702040204020203" pitchFamily="34" charset="0"/>
                  </a:endParaRPr>
                </a:p>
              </p:txBody>
            </p:sp>
          </p:grpSp>
          <p:sp>
            <p:nvSpPr>
              <p:cNvPr id="10" name="Pie 9">
                <a:extLst>
                  <a:ext uri="{FF2B5EF4-FFF2-40B4-BE49-F238E27FC236}">
                    <a16:creationId xmlns:a16="http://schemas.microsoft.com/office/drawing/2014/main" id="{FF9FCD30-113F-E643-BD3F-85198CA4D179}"/>
                  </a:ext>
                </a:extLst>
              </p:cNvPr>
              <p:cNvSpPr/>
              <p:nvPr/>
            </p:nvSpPr>
            <p:spPr>
              <a:xfrm rot="10800000">
                <a:off x="4430457" y="2505936"/>
                <a:ext cx="3590318" cy="3590319"/>
              </a:xfrm>
              <a:prstGeom prst="pie">
                <a:avLst>
                  <a:gd name="adj1" fmla="val 5381504"/>
                  <a:gd name="adj2" fmla="val 11866110"/>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endParaRPr lang="en-US" sz="2000" kern="0" spc="100" dirty="0">
                  <a:solidFill>
                    <a:srgbClr val="FFFFFF"/>
                  </a:solidFill>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0A8A58EC-DC81-5344-B90D-29B3407BB661}"/>
                  </a:ext>
                </a:extLst>
              </p:cNvPr>
              <p:cNvSpPr/>
              <p:nvPr/>
            </p:nvSpPr>
            <p:spPr>
              <a:xfrm rot="3366369">
                <a:off x="5668686" y="3191605"/>
                <a:ext cx="2182816" cy="1491972"/>
              </a:xfrm>
              <a:prstGeom prst="rect">
                <a:avLst/>
              </a:prstGeom>
              <a:noFill/>
            </p:spPr>
            <p:txBody>
              <a:bodyPr spcFirstLastPara="1" wrap="none" lIns="93207" tIns="46604" rIns="93207" bIns="46604" numCol="1">
                <a:prstTxWarp prst="textArchUp">
                  <a:avLst>
                    <a:gd name="adj" fmla="val 11970409"/>
                  </a:avLst>
                </a:prstTxWarp>
                <a:spAutoFit/>
              </a:bodyPr>
              <a:lstStyle/>
              <a:p>
                <a:pPr algn="ctr" defTabSz="913873"/>
                <a:r>
                  <a:rPr lang="en-US" sz="2000" kern="0" spc="100" dirty="0">
                    <a:ln w="0"/>
                    <a:solidFill>
                      <a:srgbClr val="FFFFFF"/>
                    </a:solidFill>
                    <a:latin typeface="Segoe UI Semibold" panose="020B0702040204020203" pitchFamily="34" charset="0"/>
                    <a:cs typeface="Segoe UI Semibold" panose="020B0702040204020203" pitchFamily="34" charset="0"/>
                  </a:rPr>
                  <a:t>AZURE SERVICES</a:t>
                </a:r>
              </a:p>
            </p:txBody>
          </p:sp>
          <p:grpSp>
            <p:nvGrpSpPr>
              <p:cNvPr id="12" name="Group 11">
                <a:extLst>
                  <a:ext uri="{FF2B5EF4-FFF2-40B4-BE49-F238E27FC236}">
                    <a16:creationId xmlns:a16="http://schemas.microsoft.com/office/drawing/2014/main" id="{5CDAF48A-7A48-D540-B714-8BDEA82D5C7D}"/>
                  </a:ext>
                </a:extLst>
              </p:cNvPr>
              <p:cNvGrpSpPr/>
              <p:nvPr/>
            </p:nvGrpSpPr>
            <p:grpSpPr>
              <a:xfrm>
                <a:off x="4430455" y="2505936"/>
                <a:ext cx="3590318" cy="3590319"/>
                <a:chOff x="4430455" y="2505936"/>
                <a:chExt cx="3590318" cy="3590319"/>
              </a:xfrm>
              <a:grpFill/>
            </p:grpSpPr>
            <p:sp>
              <p:nvSpPr>
                <p:cNvPr id="14" name="Pie 13">
                  <a:extLst>
                    <a:ext uri="{FF2B5EF4-FFF2-40B4-BE49-F238E27FC236}">
                      <a16:creationId xmlns:a16="http://schemas.microsoft.com/office/drawing/2014/main" id="{F8AEF9B9-212F-7243-B9CE-D6EDEB87CBC6}"/>
                    </a:ext>
                  </a:extLst>
                </p:cNvPr>
                <p:cNvSpPr/>
                <p:nvPr/>
              </p:nvSpPr>
              <p:spPr>
                <a:xfrm rot="10800000">
                  <a:off x="4430455" y="2505936"/>
                  <a:ext cx="3590318" cy="3590319"/>
                </a:xfrm>
                <a:prstGeom prst="pie">
                  <a:avLst>
                    <a:gd name="adj1" fmla="val 20430767"/>
                    <a:gd name="adj2" fmla="val 5381137"/>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endParaRPr lang="en-US" sz="2000" kern="0" spc="100" dirty="0">
                    <a:solidFill>
                      <a:srgbClr val="FFFFFF"/>
                    </a:solidFill>
                    <a:latin typeface="Segoe UI Semibold" panose="020B0702040204020203" pitchFamily="34" charset="0"/>
                    <a:cs typeface="Segoe UI Semibold" panose="020B0702040204020203" pitchFamily="34" charset="0"/>
                  </a:endParaRPr>
                </a:p>
              </p:txBody>
            </p:sp>
            <p:sp>
              <p:nvSpPr>
                <p:cNvPr id="15" name="Rectangle 14">
                  <a:extLst>
                    <a:ext uri="{FF2B5EF4-FFF2-40B4-BE49-F238E27FC236}">
                      <a16:creationId xmlns:a16="http://schemas.microsoft.com/office/drawing/2014/main" id="{9E264C1D-81C8-EB4B-B780-AB21340616B3}"/>
                    </a:ext>
                  </a:extLst>
                </p:cNvPr>
                <p:cNvSpPr/>
                <p:nvPr/>
              </p:nvSpPr>
              <p:spPr>
                <a:xfrm rot="18220985">
                  <a:off x="4576465" y="3162020"/>
                  <a:ext cx="2453710" cy="1769721"/>
                </a:xfrm>
                <a:prstGeom prst="rect">
                  <a:avLst/>
                </a:prstGeom>
                <a:noFill/>
              </p:spPr>
              <p:txBody>
                <a:bodyPr spcFirstLastPara="1" wrap="none" lIns="93207" tIns="46604" rIns="93207" bIns="46604" numCol="1">
                  <a:prstTxWarp prst="textArchUp">
                    <a:avLst>
                      <a:gd name="adj" fmla="val 11970409"/>
                    </a:avLst>
                  </a:prstTxWarp>
                  <a:spAutoFit/>
                </a:bodyPr>
                <a:lstStyle/>
                <a:p>
                  <a:pPr algn="ctr" defTabSz="913873"/>
                  <a:r>
                    <a:rPr lang="en-US" sz="2000" kern="0" spc="100" dirty="0">
                      <a:ln w="0"/>
                      <a:solidFill>
                        <a:srgbClr val="FFFFFF"/>
                      </a:solidFill>
                      <a:latin typeface="Segoe UI Semibold" panose="020B0702040204020203" pitchFamily="34" charset="0"/>
                      <a:cs typeface="Segoe UI Semibold" panose="020B0702040204020203" pitchFamily="34" charset="0"/>
                    </a:rPr>
                    <a:t>CONNECTORS</a:t>
                  </a:r>
                </a:p>
              </p:txBody>
            </p:sp>
          </p:grpSp>
          <p:sp>
            <p:nvSpPr>
              <p:cNvPr id="13" name="Rectangle 12">
                <a:extLst>
                  <a:ext uri="{FF2B5EF4-FFF2-40B4-BE49-F238E27FC236}">
                    <a16:creationId xmlns:a16="http://schemas.microsoft.com/office/drawing/2014/main" id="{409C0A0E-FF84-6F4E-95A1-7F3F7634717A}"/>
                  </a:ext>
                </a:extLst>
              </p:cNvPr>
              <p:cNvSpPr/>
              <p:nvPr/>
            </p:nvSpPr>
            <p:spPr>
              <a:xfrm rot="2165793">
                <a:off x="4944615" y="4961653"/>
                <a:ext cx="1298994" cy="482236"/>
              </a:xfrm>
              <a:prstGeom prst="rect">
                <a:avLst/>
              </a:prstGeom>
              <a:noFill/>
            </p:spPr>
            <p:txBody>
              <a:bodyPr wrap="none">
                <a:prstTxWarp prst="textArchDown">
                  <a:avLst/>
                </a:prstTxWarp>
                <a:spAutoFit/>
              </a:bodyPr>
              <a:lstStyle/>
              <a:p>
                <a:pPr algn="ctr" defTabSz="913873">
                  <a:lnSpc>
                    <a:spcPct val="90000"/>
                  </a:lnSpc>
                </a:pPr>
                <a:r>
                  <a:rPr lang="en-US" sz="5997" kern="0" spc="100" dirty="0">
                    <a:ln w="0"/>
                    <a:solidFill>
                      <a:srgbClr val="FFFFFF"/>
                    </a:solidFill>
                    <a:latin typeface="Segoe UI Semibold" panose="020B0702040204020203" pitchFamily="34" charset="0"/>
                    <a:cs typeface="Segoe UI Semibold" panose="020B0702040204020203" pitchFamily="34" charset="0"/>
                  </a:rPr>
                  <a:t>API</a:t>
                </a:r>
                <a:br>
                  <a:rPr lang="en-US" sz="5997" kern="0" spc="100" dirty="0">
                    <a:ln w="0"/>
                    <a:solidFill>
                      <a:srgbClr val="FFFFFF"/>
                    </a:solidFill>
                    <a:latin typeface="Segoe UI Semibold" panose="020B0702040204020203" pitchFamily="34" charset="0"/>
                    <a:cs typeface="Segoe UI Semibold" panose="020B0702040204020203" pitchFamily="34" charset="0"/>
                  </a:rPr>
                </a:br>
                <a:r>
                  <a:rPr lang="en-US" sz="5997" kern="0" spc="100" dirty="0">
                    <a:ln w="0"/>
                    <a:solidFill>
                      <a:srgbClr val="FFFFFF"/>
                    </a:solidFill>
                    <a:latin typeface="Segoe UI Semibold" panose="020B0702040204020203" pitchFamily="34" charset="0"/>
                    <a:cs typeface="Segoe UI Semibold" panose="020B0702040204020203" pitchFamily="34" charset="0"/>
                  </a:rPr>
                  <a:t>MANAGMENT</a:t>
                </a:r>
              </a:p>
            </p:txBody>
          </p:sp>
        </p:grpSp>
        <p:sp>
          <p:nvSpPr>
            <p:cNvPr id="8" name="ASB Smaller text">
              <a:extLst>
                <a:ext uri="{FF2B5EF4-FFF2-40B4-BE49-F238E27FC236}">
                  <a16:creationId xmlns:a16="http://schemas.microsoft.com/office/drawing/2014/main" id="{3160121D-63B7-5F43-A4BA-58F086F0A677}"/>
                </a:ext>
              </a:extLst>
            </p:cNvPr>
            <p:cNvSpPr/>
            <p:nvPr/>
          </p:nvSpPr>
          <p:spPr>
            <a:xfrm rot="19175868">
              <a:off x="4887176" y="2863991"/>
              <a:ext cx="2875690" cy="2757882"/>
            </a:xfrm>
            <a:prstGeom prst="rect">
              <a:avLst/>
            </a:prstGeom>
            <a:grpFill/>
          </p:spPr>
          <p:txBody>
            <a:bodyPr spcFirstLastPara="1" wrap="none" numCol="1">
              <a:prstTxWarp prst="textArchDown">
                <a:avLst/>
              </a:prstTxWarp>
              <a:spAutoFit/>
            </a:bodyPr>
            <a:lstStyle/>
            <a:p>
              <a:pPr algn="ctr" defTabSz="913873">
                <a:lnSpc>
                  <a:spcPct val="90000"/>
                </a:lnSpc>
              </a:pPr>
              <a:r>
                <a:rPr lang="en-US" sz="2000" kern="0" spc="100" dirty="0">
                  <a:ln w="0"/>
                  <a:solidFill>
                    <a:srgbClr val="FFFFFF"/>
                  </a:solidFill>
                  <a:latin typeface="Segoe UI Semibold" panose="020B0702040204020203" pitchFamily="34" charset="0"/>
                  <a:cs typeface="Segoe UI Semibold" panose="020B0702040204020203" pitchFamily="34" charset="0"/>
                </a:rPr>
                <a:t>AZURE </a:t>
              </a:r>
              <a:br>
                <a:rPr lang="en-US" sz="2000" kern="0" spc="100" dirty="0">
                  <a:ln w="0"/>
                  <a:solidFill>
                    <a:srgbClr val="FFFFFF"/>
                  </a:solidFill>
                  <a:latin typeface="Segoe UI Semibold" panose="020B0702040204020203" pitchFamily="34" charset="0"/>
                  <a:cs typeface="Segoe UI Semibold" panose="020B0702040204020203" pitchFamily="34" charset="0"/>
                </a:rPr>
              </a:br>
              <a:r>
                <a:rPr lang="en-US" sz="2000" kern="0" spc="100" dirty="0">
                  <a:ln w="0"/>
                  <a:solidFill>
                    <a:srgbClr val="FFFFFF"/>
                  </a:solidFill>
                  <a:latin typeface="Segoe UI Semibold" panose="020B0702040204020203" pitchFamily="34" charset="0"/>
                  <a:cs typeface="Segoe UI Semibold" panose="020B0702040204020203" pitchFamily="34" charset="0"/>
                </a:rPr>
                <a:t>SERVICE BUS</a:t>
              </a:r>
            </a:p>
          </p:txBody>
        </p:sp>
      </p:grpSp>
      <p:grpSp>
        <p:nvGrpSpPr>
          <p:cNvPr id="19" name="Group 18">
            <a:extLst>
              <a:ext uri="{FF2B5EF4-FFF2-40B4-BE49-F238E27FC236}">
                <a16:creationId xmlns:a16="http://schemas.microsoft.com/office/drawing/2014/main" id="{39883B3E-34D6-844A-A15E-7B3E707759CB}"/>
              </a:ext>
            </a:extLst>
          </p:cNvPr>
          <p:cNvGrpSpPr/>
          <p:nvPr/>
        </p:nvGrpSpPr>
        <p:grpSpPr>
          <a:xfrm>
            <a:off x="4099196" y="1755667"/>
            <a:ext cx="4220801" cy="4095144"/>
            <a:chOff x="3825170" y="1720125"/>
            <a:chExt cx="4222597" cy="4096887"/>
          </a:xfrm>
        </p:grpSpPr>
        <p:sp>
          <p:nvSpPr>
            <p:cNvPr id="20" name="API Pie">
              <a:extLst>
                <a:ext uri="{FF2B5EF4-FFF2-40B4-BE49-F238E27FC236}">
                  <a16:creationId xmlns:a16="http://schemas.microsoft.com/office/drawing/2014/main" id="{CE66A7AD-F241-8944-9A45-F040EAE506C8}"/>
                </a:ext>
              </a:extLst>
            </p:cNvPr>
            <p:cNvSpPr/>
            <p:nvPr/>
          </p:nvSpPr>
          <p:spPr>
            <a:xfrm rot="10800000">
              <a:off x="3839215" y="1720125"/>
              <a:ext cx="4208552" cy="4096886"/>
            </a:xfrm>
            <a:prstGeom prst="pie">
              <a:avLst>
                <a:gd name="adj1" fmla="val 16170891"/>
                <a:gd name="adj2" fmla="val 5368145"/>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endParaRPr lang="en-US" sz="2000" kern="0" dirty="0">
                <a:solidFill>
                  <a:srgbClr val="FFFFFF"/>
                </a:solidFill>
                <a:latin typeface="Segoe UI"/>
              </a:endParaRPr>
            </a:p>
          </p:txBody>
        </p:sp>
        <p:sp>
          <p:nvSpPr>
            <p:cNvPr id="21" name="Az Service Pie">
              <a:extLst>
                <a:ext uri="{FF2B5EF4-FFF2-40B4-BE49-F238E27FC236}">
                  <a16:creationId xmlns:a16="http://schemas.microsoft.com/office/drawing/2014/main" id="{CAE01BD3-4CF5-5846-8224-64818D8BEA4B}"/>
                </a:ext>
              </a:extLst>
            </p:cNvPr>
            <p:cNvSpPr/>
            <p:nvPr/>
          </p:nvSpPr>
          <p:spPr>
            <a:xfrm rot="10800000" flipH="1">
              <a:off x="3825170" y="1720127"/>
              <a:ext cx="4209640" cy="4096885"/>
            </a:xfrm>
            <a:prstGeom prst="pie">
              <a:avLst>
                <a:gd name="adj1" fmla="val 16243066"/>
                <a:gd name="adj2" fmla="val 5405998"/>
              </a:avLst>
            </a:prstGeom>
            <a:solidFill>
              <a:schemeClr val="accent2"/>
            </a:solidFill>
            <a:ln w="19050">
              <a:solidFill>
                <a:schemeClr val="bg1"/>
              </a:solidFill>
              <a:prstDash val="solid"/>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3873"/>
              <a:endParaRPr lang="en-US" sz="2000" kern="0" dirty="0">
                <a:solidFill>
                  <a:srgbClr val="FFFFFF"/>
                </a:solidFill>
                <a:latin typeface="Segoe UI"/>
              </a:endParaRPr>
            </a:p>
          </p:txBody>
        </p:sp>
        <p:sp>
          <p:nvSpPr>
            <p:cNvPr id="22" name="Rectangle 21">
              <a:extLst>
                <a:ext uri="{FF2B5EF4-FFF2-40B4-BE49-F238E27FC236}">
                  <a16:creationId xmlns:a16="http://schemas.microsoft.com/office/drawing/2014/main" id="{0BF5D179-F3F5-C348-969E-273FD599D80E}"/>
                </a:ext>
              </a:extLst>
            </p:cNvPr>
            <p:cNvSpPr/>
            <p:nvPr/>
          </p:nvSpPr>
          <p:spPr bwMode="invGray">
            <a:xfrm rot="16200000">
              <a:off x="4254523" y="2279014"/>
              <a:ext cx="3132263" cy="3021189"/>
            </a:xfrm>
            <a:prstGeom prst="rect">
              <a:avLst/>
            </a:prstGeom>
            <a:noFill/>
          </p:spPr>
          <p:txBody>
            <a:bodyPr spcFirstLastPara="1" wrap="none" lIns="93181" tIns="46591" rIns="93181" bIns="46591" numCol="1">
              <a:prstTxWarp prst="textArchUp">
                <a:avLst>
                  <a:gd name="adj" fmla="val 11970409"/>
                </a:avLst>
              </a:prstTxWarp>
              <a:spAutoFit/>
            </a:bodyPr>
            <a:lstStyle/>
            <a:p>
              <a:pPr algn="ctr" defTabSz="931881">
                <a:defRPr/>
              </a:pPr>
              <a:r>
                <a:rPr lang="en-US" sz="2000" kern="0" spc="100" dirty="0">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API MANAGEMENT</a:t>
              </a:r>
            </a:p>
          </p:txBody>
        </p:sp>
        <p:sp>
          <p:nvSpPr>
            <p:cNvPr id="23" name="Rectangle 22">
              <a:extLst>
                <a:ext uri="{FF2B5EF4-FFF2-40B4-BE49-F238E27FC236}">
                  <a16:creationId xmlns:a16="http://schemas.microsoft.com/office/drawing/2014/main" id="{99B9FFAF-D773-D340-8E94-223DED73180D}"/>
                </a:ext>
              </a:extLst>
            </p:cNvPr>
            <p:cNvSpPr/>
            <p:nvPr/>
          </p:nvSpPr>
          <p:spPr bwMode="invGray">
            <a:xfrm rot="5400000">
              <a:off x="4559274" y="2291263"/>
              <a:ext cx="3135460" cy="2954567"/>
            </a:xfrm>
            <a:prstGeom prst="rect">
              <a:avLst/>
            </a:prstGeom>
            <a:noFill/>
          </p:spPr>
          <p:txBody>
            <a:bodyPr spcFirstLastPara="1" wrap="none" lIns="93181" tIns="46591" rIns="93181" bIns="46591" numCol="1">
              <a:prstTxWarp prst="textArchUp">
                <a:avLst>
                  <a:gd name="adj" fmla="val 11970409"/>
                </a:avLst>
              </a:prstTxWarp>
              <a:spAutoFit/>
            </a:bodyPr>
            <a:lstStyle/>
            <a:p>
              <a:pPr algn="ctr" defTabSz="931881">
                <a:defRPr/>
              </a:pPr>
              <a:r>
                <a:rPr lang="en-US" kern="0" spc="100" dirty="0">
                  <a:ln w="0"/>
                  <a:gradFill>
                    <a:gsLst>
                      <a:gs pos="3623">
                        <a:srgbClr val="FFFFFF"/>
                      </a:gs>
                      <a:gs pos="20000">
                        <a:srgbClr val="FFFFFF"/>
                      </a:gs>
                    </a:gsLst>
                    <a:lin ang="5400000" scaled="0"/>
                  </a:gradFill>
                  <a:latin typeface="Segoe UI Semibold" panose="020B0702040204020203" pitchFamily="34" charset="0"/>
                  <a:cs typeface="Segoe UI Semibold" panose="020B0702040204020203" pitchFamily="34" charset="0"/>
                </a:rPr>
                <a:t>AZURE SERVICES</a:t>
              </a:r>
            </a:p>
          </p:txBody>
        </p:sp>
      </p:grpSp>
      <p:grpSp>
        <p:nvGrpSpPr>
          <p:cNvPr id="24" name="Group 23">
            <a:extLst>
              <a:ext uri="{FF2B5EF4-FFF2-40B4-BE49-F238E27FC236}">
                <a16:creationId xmlns:a16="http://schemas.microsoft.com/office/drawing/2014/main" id="{011C5D58-8E04-9E4F-9C53-4B3DF6FE2543}"/>
              </a:ext>
            </a:extLst>
          </p:cNvPr>
          <p:cNvGrpSpPr/>
          <p:nvPr/>
        </p:nvGrpSpPr>
        <p:grpSpPr>
          <a:xfrm>
            <a:off x="414933" y="1680196"/>
            <a:ext cx="3247042" cy="4244153"/>
            <a:chOff x="415110" y="1936723"/>
            <a:chExt cx="3248425" cy="4245960"/>
          </a:xfrm>
        </p:grpSpPr>
        <p:grpSp>
          <p:nvGrpSpPr>
            <p:cNvPr id="25" name="Group 24">
              <a:extLst>
                <a:ext uri="{FF2B5EF4-FFF2-40B4-BE49-F238E27FC236}">
                  <a16:creationId xmlns:a16="http://schemas.microsoft.com/office/drawing/2014/main" id="{D627A2E7-D518-554D-9AF8-0BC861F044EC}"/>
                </a:ext>
              </a:extLst>
            </p:cNvPr>
            <p:cNvGrpSpPr/>
            <p:nvPr/>
          </p:nvGrpSpPr>
          <p:grpSpPr>
            <a:xfrm>
              <a:off x="2918110" y="4236632"/>
              <a:ext cx="745425" cy="745425"/>
              <a:chOff x="2989406" y="5535051"/>
              <a:chExt cx="745531" cy="745531"/>
            </a:xfrm>
          </p:grpSpPr>
          <p:sp>
            <p:nvSpPr>
              <p:cNvPr id="54" name="Oval 53">
                <a:extLst>
                  <a:ext uri="{FF2B5EF4-FFF2-40B4-BE49-F238E27FC236}">
                    <a16:creationId xmlns:a16="http://schemas.microsoft.com/office/drawing/2014/main" id="{E10539FD-77A0-3B49-A560-62E2D5F2D627}"/>
                  </a:ext>
                </a:extLst>
              </p:cNvPr>
              <p:cNvSpPr/>
              <p:nvPr/>
            </p:nvSpPr>
            <p:spPr bwMode="auto">
              <a:xfrm>
                <a:off x="2989406" y="5535051"/>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Freeform 5">
                <a:extLst>
                  <a:ext uri="{FF2B5EF4-FFF2-40B4-BE49-F238E27FC236}">
                    <a16:creationId xmlns:a16="http://schemas.microsoft.com/office/drawing/2014/main" id="{F91029D9-E3C8-B24D-92F5-AFCA9F8E3EAA}"/>
                  </a:ext>
                </a:extLst>
              </p:cNvPr>
              <p:cNvSpPr>
                <a:spLocks noChangeAspect="1" noEditPoints="1"/>
              </p:cNvSpPr>
              <p:nvPr/>
            </p:nvSpPr>
            <p:spPr bwMode="black">
              <a:xfrm>
                <a:off x="3120102" y="5738321"/>
                <a:ext cx="484138" cy="338990"/>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defTabSz="913698">
                  <a:defRPr/>
                </a:pPr>
                <a:endParaRPr lang="en-US" kern="0">
                  <a:solidFill>
                    <a:sysClr val="windowText" lastClr="000000"/>
                  </a:solidFill>
                  <a:latin typeface="Segoe UI"/>
                </a:endParaRPr>
              </a:p>
            </p:txBody>
          </p:sp>
        </p:grpSp>
        <p:grpSp>
          <p:nvGrpSpPr>
            <p:cNvPr id="26" name="Group 25">
              <a:extLst>
                <a:ext uri="{FF2B5EF4-FFF2-40B4-BE49-F238E27FC236}">
                  <a16:creationId xmlns:a16="http://schemas.microsoft.com/office/drawing/2014/main" id="{0AF032BB-746D-9849-8011-F587D0E3F359}"/>
                </a:ext>
              </a:extLst>
            </p:cNvPr>
            <p:cNvGrpSpPr/>
            <p:nvPr/>
          </p:nvGrpSpPr>
          <p:grpSpPr>
            <a:xfrm>
              <a:off x="415110" y="4243457"/>
              <a:ext cx="745425" cy="745425"/>
              <a:chOff x="583429" y="5086345"/>
              <a:chExt cx="745531" cy="745531"/>
            </a:xfrm>
          </p:grpSpPr>
          <p:sp>
            <p:nvSpPr>
              <p:cNvPr id="52" name="Oval 51">
                <a:extLst>
                  <a:ext uri="{FF2B5EF4-FFF2-40B4-BE49-F238E27FC236}">
                    <a16:creationId xmlns:a16="http://schemas.microsoft.com/office/drawing/2014/main" id="{5E6561AB-9B00-4647-8D5D-574036B52DFA}"/>
                  </a:ext>
                </a:extLst>
              </p:cNvPr>
              <p:cNvSpPr/>
              <p:nvPr/>
            </p:nvSpPr>
            <p:spPr bwMode="auto">
              <a:xfrm>
                <a:off x="583429" y="5086345"/>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17">
                <a:extLst>
                  <a:ext uri="{FF2B5EF4-FFF2-40B4-BE49-F238E27FC236}">
                    <a16:creationId xmlns:a16="http://schemas.microsoft.com/office/drawing/2014/main" id="{ED264F34-2D63-2E43-BEE0-F919C514DB87}"/>
                  </a:ext>
                </a:extLst>
              </p:cNvPr>
              <p:cNvSpPr>
                <a:spLocks noChangeAspect="1" noEditPoints="1"/>
              </p:cNvSpPr>
              <p:nvPr/>
            </p:nvSpPr>
            <p:spPr bwMode="auto">
              <a:xfrm>
                <a:off x="712295" y="5324734"/>
                <a:ext cx="487798" cy="211225"/>
              </a:xfrm>
              <a:custGeom>
                <a:avLst/>
                <a:gdLst>
                  <a:gd name="T0" fmla="*/ 526 w 706"/>
                  <a:gd name="T1" fmla="*/ 122 h 304"/>
                  <a:gd name="T2" fmla="*/ 512 w 706"/>
                  <a:gd name="T3" fmla="*/ 90 h 304"/>
                  <a:gd name="T4" fmla="*/ 482 w 706"/>
                  <a:gd name="T5" fmla="*/ 121 h 304"/>
                  <a:gd name="T6" fmla="*/ 632 w 706"/>
                  <a:gd name="T7" fmla="*/ 40 h 304"/>
                  <a:gd name="T8" fmla="*/ 620 w 706"/>
                  <a:gd name="T9" fmla="*/ 137 h 304"/>
                  <a:gd name="T10" fmla="*/ 673 w 706"/>
                  <a:gd name="T11" fmla="*/ 0 h 304"/>
                  <a:gd name="T12" fmla="*/ 704 w 706"/>
                  <a:gd name="T13" fmla="*/ 10 h 304"/>
                  <a:gd name="T14" fmla="*/ 66 w 706"/>
                  <a:gd name="T15" fmla="*/ 164 h 304"/>
                  <a:gd name="T16" fmla="*/ 75 w 706"/>
                  <a:gd name="T17" fmla="*/ 227 h 304"/>
                  <a:gd name="T18" fmla="*/ 111 w 706"/>
                  <a:gd name="T19" fmla="*/ 174 h 304"/>
                  <a:gd name="T20" fmla="*/ 132 w 706"/>
                  <a:gd name="T21" fmla="*/ 290 h 304"/>
                  <a:gd name="T22" fmla="*/ 121 w 706"/>
                  <a:gd name="T23" fmla="*/ 210 h 304"/>
                  <a:gd name="T24" fmla="*/ 62 w 706"/>
                  <a:gd name="T25" fmla="*/ 301 h 304"/>
                  <a:gd name="T26" fmla="*/ 33 w 706"/>
                  <a:gd name="T27" fmla="*/ 290 h 304"/>
                  <a:gd name="T28" fmla="*/ 28 w 706"/>
                  <a:gd name="T29" fmla="*/ 175 h 304"/>
                  <a:gd name="T30" fmla="*/ 187 w 706"/>
                  <a:gd name="T31" fmla="*/ 284 h 304"/>
                  <a:gd name="T32" fmla="*/ 228 w 706"/>
                  <a:gd name="T33" fmla="*/ 289 h 304"/>
                  <a:gd name="T34" fmla="*/ 196 w 706"/>
                  <a:gd name="T35" fmla="*/ 296 h 304"/>
                  <a:gd name="T36" fmla="*/ 159 w 706"/>
                  <a:gd name="T37" fmla="*/ 253 h 304"/>
                  <a:gd name="T38" fmla="*/ 192 w 706"/>
                  <a:gd name="T39" fmla="*/ 229 h 304"/>
                  <a:gd name="T40" fmla="*/ 207 w 706"/>
                  <a:gd name="T41" fmla="*/ 195 h 304"/>
                  <a:gd name="T42" fmla="*/ 228 w 706"/>
                  <a:gd name="T43" fmla="*/ 289 h 304"/>
                  <a:gd name="T44" fmla="*/ 311 w 706"/>
                  <a:gd name="T45" fmla="*/ 224 h 304"/>
                  <a:gd name="T46" fmla="*/ 262 w 706"/>
                  <a:gd name="T47" fmla="*/ 301 h 304"/>
                  <a:gd name="T48" fmla="*/ 278 w 706"/>
                  <a:gd name="T49" fmla="*/ 197 h 304"/>
                  <a:gd name="T50" fmla="*/ 358 w 706"/>
                  <a:gd name="T51" fmla="*/ 164 h 304"/>
                  <a:gd name="T52" fmla="*/ 378 w 706"/>
                  <a:gd name="T53" fmla="*/ 205 h 304"/>
                  <a:gd name="T54" fmla="*/ 387 w 706"/>
                  <a:gd name="T55" fmla="*/ 233 h 304"/>
                  <a:gd name="T56" fmla="*/ 377 w 706"/>
                  <a:gd name="T57" fmla="*/ 301 h 304"/>
                  <a:gd name="T58" fmla="*/ 340 w 706"/>
                  <a:gd name="T59" fmla="*/ 290 h 304"/>
                  <a:gd name="T60" fmla="*/ 336 w 706"/>
                  <a:gd name="T61" fmla="*/ 175 h 304"/>
                  <a:gd name="T62" fmla="*/ 471 w 706"/>
                  <a:gd name="T63" fmla="*/ 223 h 304"/>
                  <a:gd name="T64" fmla="*/ 460 w 706"/>
                  <a:gd name="T65" fmla="*/ 237 h 304"/>
                  <a:gd name="T66" fmla="*/ 448 w 706"/>
                  <a:gd name="T67" fmla="*/ 304 h 304"/>
                  <a:gd name="T68" fmla="*/ 464 w 706"/>
                  <a:gd name="T69" fmla="*/ 194 h 304"/>
                  <a:gd name="T70" fmla="*/ 456 w 706"/>
                  <a:gd name="T71" fmla="*/ 256 h 304"/>
                  <a:gd name="T72" fmla="*/ 450 w 706"/>
                  <a:gd name="T73" fmla="*/ 282 h 304"/>
                  <a:gd name="T74" fmla="*/ 533 w 706"/>
                  <a:gd name="T75" fmla="*/ 174 h 304"/>
                  <a:gd name="T76" fmla="*/ 560 w 706"/>
                  <a:gd name="T77" fmla="*/ 186 h 304"/>
                  <a:gd name="T78" fmla="*/ 551 w 706"/>
                  <a:gd name="T79" fmla="*/ 226 h 304"/>
                  <a:gd name="T80" fmla="*/ 553 w 706"/>
                  <a:gd name="T81" fmla="*/ 281 h 304"/>
                  <a:gd name="T82" fmla="*/ 509 w 706"/>
                  <a:gd name="T83" fmla="*/ 275 h 304"/>
                  <a:gd name="T84" fmla="*/ 521 w 706"/>
                  <a:gd name="T85" fmla="*/ 197 h 304"/>
                  <a:gd name="T86" fmla="*/ 626 w 706"/>
                  <a:gd name="T87" fmla="*/ 223 h 304"/>
                  <a:gd name="T88" fmla="*/ 597 w 706"/>
                  <a:gd name="T89" fmla="*/ 272 h 304"/>
                  <a:gd name="T90" fmla="*/ 619 w 706"/>
                  <a:gd name="T91" fmla="*/ 257 h 304"/>
                  <a:gd name="T92" fmla="*/ 605 w 706"/>
                  <a:gd name="T93" fmla="*/ 303 h 304"/>
                  <a:gd name="T94" fmla="*/ 657 w 706"/>
                  <a:gd name="T95" fmla="*/ 223 h 304"/>
                  <a:gd name="T96" fmla="*/ 678 w 706"/>
                  <a:gd name="T97" fmla="*/ 202 h 304"/>
                  <a:gd name="T98" fmla="*/ 673 w 706"/>
                  <a:gd name="T99" fmla="*/ 215 h 304"/>
                  <a:gd name="T100" fmla="*/ 684 w 706"/>
                  <a:gd name="T101" fmla="*/ 204 h 304"/>
                  <a:gd name="T102" fmla="*/ 685 w 706"/>
                  <a:gd name="T103" fmla="*/ 215 h 304"/>
                  <a:gd name="T104" fmla="*/ 676 w 706"/>
                  <a:gd name="T105" fmla="*/ 209 h 304"/>
                  <a:gd name="T106" fmla="*/ 679 w 706"/>
                  <a:gd name="T107" fmla="*/ 218 h 304"/>
                  <a:gd name="T108" fmla="*/ 679 w 706"/>
                  <a:gd name="T109" fmla="*/ 194 h 304"/>
                  <a:gd name="T110" fmla="*/ 679 w 706"/>
                  <a:gd name="T111" fmla="*/ 19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6" h="304">
                    <a:moveTo>
                      <a:pt x="574" y="63"/>
                    </a:moveTo>
                    <a:cubicBezTo>
                      <a:pt x="550" y="63"/>
                      <a:pt x="550" y="63"/>
                      <a:pt x="550" y="63"/>
                    </a:cubicBezTo>
                    <a:cubicBezTo>
                      <a:pt x="545" y="63"/>
                      <a:pt x="539" y="68"/>
                      <a:pt x="537" y="73"/>
                    </a:cubicBezTo>
                    <a:cubicBezTo>
                      <a:pt x="526" y="122"/>
                      <a:pt x="526" y="122"/>
                      <a:pt x="526" y="122"/>
                    </a:cubicBezTo>
                    <a:cubicBezTo>
                      <a:pt x="542" y="123"/>
                      <a:pt x="556" y="124"/>
                      <a:pt x="569" y="126"/>
                    </a:cubicBezTo>
                    <a:cubicBezTo>
                      <a:pt x="582" y="73"/>
                      <a:pt x="582" y="73"/>
                      <a:pt x="582" y="73"/>
                    </a:cubicBezTo>
                    <a:cubicBezTo>
                      <a:pt x="583" y="68"/>
                      <a:pt x="579" y="63"/>
                      <a:pt x="574" y="63"/>
                    </a:cubicBezTo>
                    <a:moveTo>
                      <a:pt x="512" y="90"/>
                    </a:moveTo>
                    <a:cubicBezTo>
                      <a:pt x="489" y="90"/>
                      <a:pt x="489" y="90"/>
                      <a:pt x="489" y="90"/>
                    </a:cubicBezTo>
                    <a:cubicBezTo>
                      <a:pt x="483" y="90"/>
                      <a:pt x="477" y="95"/>
                      <a:pt x="476" y="100"/>
                    </a:cubicBezTo>
                    <a:cubicBezTo>
                      <a:pt x="471" y="122"/>
                      <a:pt x="471" y="122"/>
                      <a:pt x="471" y="122"/>
                    </a:cubicBezTo>
                    <a:cubicBezTo>
                      <a:pt x="475" y="121"/>
                      <a:pt x="478" y="121"/>
                      <a:pt x="482" y="121"/>
                    </a:cubicBezTo>
                    <a:cubicBezTo>
                      <a:pt x="494" y="121"/>
                      <a:pt x="505" y="121"/>
                      <a:pt x="515" y="122"/>
                    </a:cubicBezTo>
                    <a:cubicBezTo>
                      <a:pt x="520" y="100"/>
                      <a:pt x="520" y="100"/>
                      <a:pt x="520" y="100"/>
                    </a:cubicBezTo>
                    <a:cubicBezTo>
                      <a:pt x="522" y="95"/>
                      <a:pt x="518" y="90"/>
                      <a:pt x="512" y="90"/>
                    </a:cubicBezTo>
                    <a:moveTo>
                      <a:pt x="632" y="40"/>
                    </a:moveTo>
                    <a:cubicBezTo>
                      <a:pt x="609" y="40"/>
                      <a:pt x="609" y="40"/>
                      <a:pt x="609" y="40"/>
                    </a:cubicBezTo>
                    <a:cubicBezTo>
                      <a:pt x="603" y="40"/>
                      <a:pt x="597" y="45"/>
                      <a:pt x="596" y="50"/>
                    </a:cubicBezTo>
                    <a:cubicBezTo>
                      <a:pt x="578" y="128"/>
                      <a:pt x="578" y="128"/>
                      <a:pt x="578" y="128"/>
                    </a:cubicBezTo>
                    <a:cubicBezTo>
                      <a:pt x="594" y="130"/>
                      <a:pt x="608" y="133"/>
                      <a:pt x="620" y="137"/>
                    </a:cubicBezTo>
                    <a:cubicBezTo>
                      <a:pt x="640" y="50"/>
                      <a:pt x="640" y="50"/>
                      <a:pt x="640" y="50"/>
                    </a:cubicBezTo>
                    <a:cubicBezTo>
                      <a:pt x="642" y="45"/>
                      <a:pt x="638" y="40"/>
                      <a:pt x="632" y="40"/>
                    </a:cubicBezTo>
                    <a:moveTo>
                      <a:pt x="696" y="0"/>
                    </a:moveTo>
                    <a:cubicBezTo>
                      <a:pt x="673" y="0"/>
                      <a:pt x="673" y="0"/>
                      <a:pt x="673" y="0"/>
                    </a:cubicBezTo>
                    <a:cubicBezTo>
                      <a:pt x="667" y="0"/>
                      <a:pt x="661" y="4"/>
                      <a:pt x="660" y="10"/>
                    </a:cubicBezTo>
                    <a:cubicBezTo>
                      <a:pt x="630" y="139"/>
                      <a:pt x="630" y="139"/>
                      <a:pt x="630" y="139"/>
                    </a:cubicBezTo>
                    <a:cubicBezTo>
                      <a:pt x="646" y="144"/>
                      <a:pt x="659" y="150"/>
                      <a:pt x="670" y="155"/>
                    </a:cubicBezTo>
                    <a:cubicBezTo>
                      <a:pt x="704" y="10"/>
                      <a:pt x="704" y="10"/>
                      <a:pt x="704" y="10"/>
                    </a:cubicBezTo>
                    <a:cubicBezTo>
                      <a:pt x="706" y="4"/>
                      <a:pt x="702" y="0"/>
                      <a:pt x="696" y="0"/>
                    </a:cubicBezTo>
                    <a:moveTo>
                      <a:pt x="28" y="175"/>
                    </a:moveTo>
                    <a:cubicBezTo>
                      <a:pt x="30" y="169"/>
                      <a:pt x="36" y="164"/>
                      <a:pt x="42" y="164"/>
                    </a:cubicBezTo>
                    <a:cubicBezTo>
                      <a:pt x="66" y="164"/>
                      <a:pt x="66" y="164"/>
                      <a:pt x="66" y="164"/>
                    </a:cubicBezTo>
                    <a:cubicBezTo>
                      <a:pt x="72" y="164"/>
                      <a:pt x="77" y="169"/>
                      <a:pt x="77" y="175"/>
                    </a:cubicBezTo>
                    <a:cubicBezTo>
                      <a:pt x="76" y="191"/>
                      <a:pt x="76" y="191"/>
                      <a:pt x="76" y="191"/>
                    </a:cubicBezTo>
                    <a:cubicBezTo>
                      <a:pt x="76" y="197"/>
                      <a:pt x="75" y="207"/>
                      <a:pt x="75" y="214"/>
                    </a:cubicBezTo>
                    <a:cubicBezTo>
                      <a:pt x="75" y="214"/>
                      <a:pt x="75" y="223"/>
                      <a:pt x="75" y="227"/>
                    </a:cubicBezTo>
                    <a:cubicBezTo>
                      <a:pt x="74" y="238"/>
                      <a:pt x="74" y="248"/>
                      <a:pt x="73" y="261"/>
                    </a:cubicBezTo>
                    <a:cubicBezTo>
                      <a:pt x="76" y="254"/>
                      <a:pt x="79" y="246"/>
                      <a:pt x="83" y="238"/>
                    </a:cubicBezTo>
                    <a:cubicBezTo>
                      <a:pt x="86" y="231"/>
                      <a:pt x="90" y="221"/>
                      <a:pt x="92" y="216"/>
                    </a:cubicBezTo>
                    <a:cubicBezTo>
                      <a:pt x="111" y="174"/>
                      <a:pt x="111" y="174"/>
                      <a:pt x="111" y="174"/>
                    </a:cubicBezTo>
                    <a:cubicBezTo>
                      <a:pt x="113" y="168"/>
                      <a:pt x="120" y="164"/>
                      <a:pt x="126" y="164"/>
                    </a:cubicBezTo>
                    <a:cubicBezTo>
                      <a:pt x="150" y="164"/>
                      <a:pt x="150" y="164"/>
                      <a:pt x="150" y="164"/>
                    </a:cubicBezTo>
                    <a:cubicBezTo>
                      <a:pt x="156" y="164"/>
                      <a:pt x="160" y="169"/>
                      <a:pt x="158" y="175"/>
                    </a:cubicBezTo>
                    <a:cubicBezTo>
                      <a:pt x="132" y="290"/>
                      <a:pt x="132" y="290"/>
                      <a:pt x="132" y="290"/>
                    </a:cubicBezTo>
                    <a:cubicBezTo>
                      <a:pt x="130" y="296"/>
                      <a:pt x="124" y="301"/>
                      <a:pt x="118" y="301"/>
                    </a:cubicBezTo>
                    <a:cubicBezTo>
                      <a:pt x="109" y="301"/>
                      <a:pt x="109" y="301"/>
                      <a:pt x="109" y="301"/>
                    </a:cubicBezTo>
                    <a:cubicBezTo>
                      <a:pt x="103" y="301"/>
                      <a:pt x="99" y="296"/>
                      <a:pt x="101" y="290"/>
                    </a:cubicBezTo>
                    <a:cubicBezTo>
                      <a:pt x="121" y="210"/>
                      <a:pt x="121" y="210"/>
                      <a:pt x="121" y="210"/>
                    </a:cubicBezTo>
                    <a:cubicBezTo>
                      <a:pt x="123" y="204"/>
                      <a:pt x="122" y="204"/>
                      <a:pt x="119" y="209"/>
                    </a:cubicBezTo>
                    <a:cubicBezTo>
                      <a:pt x="83" y="291"/>
                      <a:pt x="83" y="291"/>
                      <a:pt x="83" y="291"/>
                    </a:cubicBezTo>
                    <a:cubicBezTo>
                      <a:pt x="80" y="296"/>
                      <a:pt x="73" y="301"/>
                      <a:pt x="67" y="301"/>
                    </a:cubicBezTo>
                    <a:cubicBezTo>
                      <a:pt x="62" y="301"/>
                      <a:pt x="62" y="301"/>
                      <a:pt x="62" y="301"/>
                    </a:cubicBezTo>
                    <a:cubicBezTo>
                      <a:pt x="56" y="301"/>
                      <a:pt x="51" y="296"/>
                      <a:pt x="51" y="290"/>
                    </a:cubicBezTo>
                    <a:cubicBezTo>
                      <a:pt x="51" y="210"/>
                      <a:pt x="51" y="210"/>
                      <a:pt x="51" y="210"/>
                    </a:cubicBezTo>
                    <a:cubicBezTo>
                      <a:pt x="51" y="204"/>
                      <a:pt x="50" y="204"/>
                      <a:pt x="49" y="210"/>
                    </a:cubicBezTo>
                    <a:cubicBezTo>
                      <a:pt x="33" y="290"/>
                      <a:pt x="33" y="290"/>
                      <a:pt x="33" y="290"/>
                    </a:cubicBezTo>
                    <a:cubicBezTo>
                      <a:pt x="31" y="296"/>
                      <a:pt x="25" y="301"/>
                      <a:pt x="19" y="301"/>
                    </a:cubicBezTo>
                    <a:cubicBezTo>
                      <a:pt x="11" y="301"/>
                      <a:pt x="11" y="301"/>
                      <a:pt x="11" y="301"/>
                    </a:cubicBezTo>
                    <a:cubicBezTo>
                      <a:pt x="4" y="301"/>
                      <a:pt x="0" y="296"/>
                      <a:pt x="2" y="290"/>
                    </a:cubicBezTo>
                    <a:lnTo>
                      <a:pt x="28" y="175"/>
                    </a:lnTo>
                    <a:close/>
                    <a:moveTo>
                      <a:pt x="207" y="252"/>
                    </a:moveTo>
                    <a:cubicBezTo>
                      <a:pt x="200" y="254"/>
                      <a:pt x="191" y="257"/>
                      <a:pt x="187" y="260"/>
                    </a:cubicBezTo>
                    <a:cubicBezTo>
                      <a:pt x="182" y="264"/>
                      <a:pt x="181" y="275"/>
                      <a:pt x="181" y="277"/>
                    </a:cubicBezTo>
                    <a:cubicBezTo>
                      <a:pt x="181" y="281"/>
                      <a:pt x="182" y="284"/>
                      <a:pt x="187" y="284"/>
                    </a:cubicBezTo>
                    <a:cubicBezTo>
                      <a:pt x="193" y="284"/>
                      <a:pt x="193" y="284"/>
                      <a:pt x="193" y="284"/>
                    </a:cubicBezTo>
                    <a:cubicBezTo>
                      <a:pt x="197" y="280"/>
                      <a:pt x="202" y="272"/>
                      <a:pt x="203" y="266"/>
                    </a:cubicBezTo>
                    <a:lnTo>
                      <a:pt x="207" y="252"/>
                    </a:lnTo>
                    <a:close/>
                    <a:moveTo>
                      <a:pt x="228" y="289"/>
                    </a:moveTo>
                    <a:cubicBezTo>
                      <a:pt x="227" y="291"/>
                      <a:pt x="227" y="292"/>
                      <a:pt x="227" y="294"/>
                    </a:cubicBezTo>
                    <a:cubicBezTo>
                      <a:pt x="227" y="299"/>
                      <a:pt x="228" y="300"/>
                      <a:pt x="230" y="301"/>
                    </a:cubicBezTo>
                    <a:cubicBezTo>
                      <a:pt x="206" y="301"/>
                      <a:pt x="206" y="301"/>
                      <a:pt x="206" y="301"/>
                    </a:cubicBezTo>
                    <a:cubicBezTo>
                      <a:pt x="200" y="301"/>
                      <a:pt x="195" y="299"/>
                      <a:pt x="196" y="296"/>
                    </a:cubicBezTo>
                    <a:cubicBezTo>
                      <a:pt x="197" y="293"/>
                      <a:pt x="193" y="293"/>
                      <a:pt x="189" y="298"/>
                    </a:cubicBezTo>
                    <a:cubicBezTo>
                      <a:pt x="189" y="298"/>
                      <a:pt x="181" y="304"/>
                      <a:pt x="169" y="304"/>
                    </a:cubicBezTo>
                    <a:cubicBezTo>
                      <a:pt x="167" y="304"/>
                      <a:pt x="149" y="304"/>
                      <a:pt x="149" y="285"/>
                    </a:cubicBezTo>
                    <a:cubicBezTo>
                      <a:pt x="149" y="278"/>
                      <a:pt x="153" y="260"/>
                      <a:pt x="159" y="253"/>
                    </a:cubicBezTo>
                    <a:cubicBezTo>
                      <a:pt x="165" y="245"/>
                      <a:pt x="175" y="243"/>
                      <a:pt x="211" y="232"/>
                    </a:cubicBezTo>
                    <a:cubicBezTo>
                      <a:pt x="212" y="228"/>
                      <a:pt x="214" y="221"/>
                      <a:pt x="214" y="220"/>
                    </a:cubicBezTo>
                    <a:cubicBezTo>
                      <a:pt x="214" y="214"/>
                      <a:pt x="208" y="214"/>
                      <a:pt x="205" y="214"/>
                    </a:cubicBezTo>
                    <a:cubicBezTo>
                      <a:pt x="196" y="214"/>
                      <a:pt x="195" y="219"/>
                      <a:pt x="192" y="229"/>
                    </a:cubicBezTo>
                    <a:cubicBezTo>
                      <a:pt x="174" y="229"/>
                      <a:pt x="174" y="229"/>
                      <a:pt x="174" y="229"/>
                    </a:cubicBezTo>
                    <a:cubicBezTo>
                      <a:pt x="167" y="229"/>
                      <a:pt x="164" y="224"/>
                      <a:pt x="165" y="218"/>
                    </a:cubicBezTo>
                    <a:cubicBezTo>
                      <a:pt x="165" y="218"/>
                      <a:pt x="169" y="205"/>
                      <a:pt x="179" y="200"/>
                    </a:cubicBezTo>
                    <a:cubicBezTo>
                      <a:pt x="186" y="197"/>
                      <a:pt x="196" y="195"/>
                      <a:pt x="207" y="195"/>
                    </a:cubicBezTo>
                    <a:cubicBezTo>
                      <a:pt x="225" y="195"/>
                      <a:pt x="243" y="199"/>
                      <a:pt x="243" y="218"/>
                    </a:cubicBezTo>
                    <a:cubicBezTo>
                      <a:pt x="243" y="221"/>
                      <a:pt x="243" y="221"/>
                      <a:pt x="243" y="221"/>
                    </a:cubicBezTo>
                    <a:cubicBezTo>
                      <a:pt x="242" y="226"/>
                      <a:pt x="240" y="234"/>
                      <a:pt x="239" y="240"/>
                    </a:cubicBezTo>
                    <a:lnTo>
                      <a:pt x="228" y="289"/>
                    </a:lnTo>
                    <a:close/>
                    <a:moveTo>
                      <a:pt x="292" y="218"/>
                    </a:moveTo>
                    <a:cubicBezTo>
                      <a:pt x="301" y="201"/>
                      <a:pt x="307" y="198"/>
                      <a:pt x="323" y="195"/>
                    </a:cubicBezTo>
                    <a:cubicBezTo>
                      <a:pt x="319" y="213"/>
                      <a:pt x="319" y="213"/>
                      <a:pt x="319" y="213"/>
                    </a:cubicBezTo>
                    <a:cubicBezTo>
                      <a:pt x="317" y="219"/>
                      <a:pt x="314" y="224"/>
                      <a:pt x="311" y="224"/>
                    </a:cubicBezTo>
                    <a:cubicBezTo>
                      <a:pt x="309" y="224"/>
                      <a:pt x="309" y="224"/>
                      <a:pt x="309" y="224"/>
                    </a:cubicBezTo>
                    <a:cubicBezTo>
                      <a:pt x="292" y="224"/>
                      <a:pt x="289" y="231"/>
                      <a:pt x="285" y="250"/>
                    </a:cubicBezTo>
                    <a:cubicBezTo>
                      <a:pt x="275" y="290"/>
                      <a:pt x="275" y="290"/>
                      <a:pt x="275" y="290"/>
                    </a:cubicBezTo>
                    <a:cubicBezTo>
                      <a:pt x="274" y="296"/>
                      <a:pt x="268" y="301"/>
                      <a:pt x="262" y="301"/>
                    </a:cubicBezTo>
                    <a:cubicBezTo>
                      <a:pt x="253" y="301"/>
                      <a:pt x="253" y="301"/>
                      <a:pt x="253" y="301"/>
                    </a:cubicBezTo>
                    <a:cubicBezTo>
                      <a:pt x="247" y="301"/>
                      <a:pt x="243" y="296"/>
                      <a:pt x="245" y="290"/>
                    </a:cubicBezTo>
                    <a:cubicBezTo>
                      <a:pt x="264" y="208"/>
                      <a:pt x="264" y="208"/>
                      <a:pt x="264" y="208"/>
                    </a:cubicBezTo>
                    <a:cubicBezTo>
                      <a:pt x="265" y="202"/>
                      <a:pt x="271" y="197"/>
                      <a:pt x="278" y="197"/>
                    </a:cubicBezTo>
                    <a:cubicBezTo>
                      <a:pt x="286" y="197"/>
                      <a:pt x="286" y="197"/>
                      <a:pt x="286" y="197"/>
                    </a:cubicBezTo>
                    <a:cubicBezTo>
                      <a:pt x="292" y="197"/>
                      <a:pt x="296" y="202"/>
                      <a:pt x="294" y="208"/>
                    </a:cubicBezTo>
                    <a:lnTo>
                      <a:pt x="292" y="218"/>
                    </a:lnTo>
                    <a:close/>
                    <a:moveTo>
                      <a:pt x="358" y="164"/>
                    </a:moveTo>
                    <a:cubicBezTo>
                      <a:pt x="365" y="164"/>
                      <a:pt x="368" y="169"/>
                      <a:pt x="367" y="175"/>
                    </a:cubicBezTo>
                    <a:cubicBezTo>
                      <a:pt x="355" y="225"/>
                      <a:pt x="355" y="225"/>
                      <a:pt x="355" y="225"/>
                    </a:cubicBezTo>
                    <a:cubicBezTo>
                      <a:pt x="354" y="231"/>
                      <a:pt x="356" y="232"/>
                      <a:pt x="360" y="227"/>
                    </a:cubicBezTo>
                    <a:cubicBezTo>
                      <a:pt x="378" y="205"/>
                      <a:pt x="378" y="205"/>
                      <a:pt x="378" y="205"/>
                    </a:cubicBezTo>
                    <a:cubicBezTo>
                      <a:pt x="382" y="201"/>
                      <a:pt x="390" y="197"/>
                      <a:pt x="396" y="197"/>
                    </a:cubicBezTo>
                    <a:cubicBezTo>
                      <a:pt x="409" y="197"/>
                      <a:pt x="409" y="197"/>
                      <a:pt x="409" y="197"/>
                    </a:cubicBezTo>
                    <a:cubicBezTo>
                      <a:pt x="415" y="197"/>
                      <a:pt x="417" y="201"/>
                      <a:pt x="412" y="205"/>
                    </a:cubicBezTo>
                    <a:cubicBezTo>
                      <a:pt x="387" y="233"/>
                      <a:pt x="387" y="233"/>
                      <a:pt x="387" y="233"/>
                    </a:cubicBezTo>
                    <a:cubicBezTo>
                      <a:pt x="383" y="238"/>
                      <a:pt x="381" y="247"/>
                      <a:pt x="383" y="253"/>
                    </a:cubicBezTo>
                    <a:cubicBezTo>
                      <a:pt x="394" y="290"/>
                      <a:pt x="394" y="290"/>
                      <a:pt x="394" y="290"/>
                    </a:cubicBezTo>
                    <a:cubicBezTo>
                      <a:pt x="396" y="296"/>
                      <a:pt x="392" y="301"/>
                      <a:pt x="386" y="301"/>
                    </a:cubicBezTo>
                    <a:cubicBezTo>
                      <a:pt x="377" y="301"/>
                      <a:pt x="377" y="301"/>
                      <a:pt x="377" y="301"/>
                    </a:cubicBezTo>
                    <a:cubicBezTo>
                      <a:pt x="371" y="301"/>
                      <a:pt x="364" y="296"/>
                      <a:pt x="363" y="290"/>
                    </a:cubicBezTo>
                    <a:cubicBezTo>
                      <a:pt x="354" y="256"/>
                      <a:pt x="354" y="256"/>
                      <a:pt x="354" y="256"/>
                    </a:cubicBezTo>
                    <a:cubicBezTo>
                      <a:pt x="352" y="250"/>
                      <a:pt x="350" y="250"/>
                      <a:pt x="348" y="256"/>
                    </a:cubicBezTo>
                    <a:cubicBezTo>
                      <a:pt x="340" y="290"/>
                      <a:pt x="340" y="290"/>
                      <a:pt x="340" y="290"/>
                    </a:cubicBezTo>
                    <a:cubicBezTo>
                      <a:pt x="339" y="296"/>
                      <a:pt x="333" y="301"/>
                      <a:pt x="327" y="301"/>
                    </a:cubicBezTo>
                    <a:cubicBezTo>
                      <a:pt x="318" y="301"/>
                      <a:pt x="318" y="301"/>
                      <a:pt x="318" y="301"/>
                    </a:cubicBezTo>
                    <a:cubicBezTo>
                      <a:pt x="312" y="301"/>
                      <a:pt x="308" y="296"/>
                      <a:pt x="309" y="290"/>
                    </a:cubicBezTo>
                    <a:cubicBezTo>
                      <a:pt x="336" y="175"/>
                      <a:pt x="336" y="175"/>
                      <a:pt x="336" y="175"/>
                    </a:cubicBezTo>
                    <a:cubicBezTo>
                      <a:pt x="338" y="169"/>
                      <a:pt x="344" y="164"/>
                      <a:pt x="350" y="164"/>
                    </a:cubicBezTo>
                    <a:lnTo>
                      <a:pt x="358" y="164"/>
                    </a:lnTo>
                    <a:close/>
                    <a:moveTo>
                      <a:pt x="469" y="237"/>
                    </a:moveTo>
                    <a:cubicBezTo>
                      <a:pt x="469" y="234"/>
                      <a:pt x="471" y="226"/>
                      <a:pt x="471" y="223"/>
                    </a:cubicBezTo>
                    <a:cubicBezTo>
                      <a:pt x="471" y="221"/>
                      <a:pt x="471" y="219"/>
                      <a:pt x="470" y="218"/>
                    </a:cubicBezTo>
                    <a:cubicBezTo>
                      <a:pt x="468" y="215"/>
                      <a:pt x="464" y="215"/>
                      <a:pt x="462" y="215"/>
                    </a:cubicBezTo>
                    <a:cubicBezTo>
                      <a:pt x="453" y="215"/>
                      <a:pt x="451" y="226"/>
                      <a:pt x="451" y="226"/>
                    </a:cubicBezTo>
                    <a:cubicBezTo>
                      <a:pt x="450" y="232"/>
                      <a:pt x="454" y="237"/>
                      <a:pt x="460" y="237"/>
                    </a:cubicBezTo>
                    <a:lnTo>
                      <a:pt x="469" y="237"/>
                    </a:lnTo>
                    <a:close/>
                    <a:moveTo>
                      <a:pt x="494" y="267"/>
                    </a:moveTo>
                    <a:cubicBezTo>
                      <a:pt x="492" y="275"/>
                      <a:pt x="490" y="284"/>
                      <a:pt x="483" y="291"/>
                    </a:cubicBezTo>
                    <a:cubicBezTo>
                      <a:pt x="477" y="299"/>
                      <a:pt x="467" y="304"/>
                      <a:pt x="448" y="304"/>
                    </a:cubicBezTo>
                    <a:cubicBezTo>
                      <a:pt x="443" y="304"/>
                      <a:pt x="429" y="303"/>
                      <a:pt x="419" y="296"/>
                    </a:cubicBezTo>
                    <a:cubicBezTo>
                      <a:pt x="415" y="292"/>
                      <a:pt x="411" y="287"/>
                      <a:pt x="411" y="276"/>
                    </a:cubicBezTo>
                    <a:cubicBezTo>
                      <a:pt x="411" y="262"/>
                      <a:pt x="421" y="224"/>
                      <a:pt x="424" y="216"/>
                    </a:cubicBezTo>
                    <a:cubicBezTo>
                      <a:pt x="428" y="207"/>
                      <a:pt x="436" y="194"/>
                      <a:pt x="464" y="194"/>
                    </a:cubicBezTo>
                    <a:cubicBezTo>
                      <a:pt x="477" y="194"/>
                      <a:pt x="501" y="197"/>
                      <a:pt x="501" y="220"/>
                    </a:cubicBezTo>
                    <a:cubicBezTo>
                      <a:pt x="501" y="224"/>
                      <a:pt x="500" y="228"/>
                      <a:pt x="499" y="233"/>
                    </a:cubicBezTo>
                    <a:cubicBezTo>
                      <a:pt x="498" y="241"/>
                      <a:pt x="496" y="248"/>
                      <a:pt x="494" y="256"/>
                    </a:cubicBezTo>
                    <a:cubicBezTo>
                      <a:pt x="456" y="256"/>
                      <a:pt x="456" y="256"/>
                      <a:pt x="456" y="256"/>
                    </a:cubicBezTo>
                    <a:cubicBezTo>
                      <a:pt x="449" y="256"/>
                      <a:pt x="443" y="261"/>
                      <a:pt x="442" y="267"/>
                    </a:cubicBezTo>
                    <a:cubicBezTo>
                      <a:pt x="442" y="267"/>
                      <a:pt x="441" y="271"/>
                      <a:pt x="441" y="275"/>
                    </a:cubicBezTo>
                    <a:cubicBezTo>
                      <a:pt x="441" y="276"/>
                      <a:pt x="441" y="278"/>
                      <a:pt x="441" y="278"/>
                    </a:cubicBezTo>
                    <a:cubicBezTo>
                      <a:pt x="443" y="281"/>
                      <a:pt x="446" y="282"/>
                      <a:pt x="450" y="282"/>
                    </a:cubicBezTo>
                    <a:cubicBezTo>
                      <a:pt x="459" y="282"/>
                      <a:pt x="460" y="278"/>
                      <a:pt x="460" y="278"/>
                    </a:cubicBezTo>
                    <a:cubicBezTo>
                      <a:pt x="461" y="272"/>
                      <a:pt x="467" y="267"/>
                      <a:pt x="473" y="267"/>
                    </a:cubicBezTo>
                    <a:lnTo>
                      <a:pt x="494" y="267"/>
                    </a:lnTo>
                    <a:close/>
                    <a:moveTo>
                      <a:pt x="533" y="174"/>
                    </a:moveTo>
                    <a:cubicBezTo>
                      <a:pt x="534" y="168"/>
                      <a:pt x="540" y="163"/>
                      <a:pt x="546" y="163"/>
                    </a:cubicBezTo>
                    <a:cubicBezTo>
                      <a:pt x="554" y="163"/>
                      <a:pt x="554" y="163"/>
                      <a:pt x="554" y="163"/>
                    </a:cubicBezTo>
                    <a:cubicBezTo>
                      <a:pt x="561" y="163"/>
                      <a:pt x="564" y="168"/>
                      <a:pt x="563" y="174"/>
                    </a:cubicBezTo>
                    <a:cubicBezTo>
                      <a:pt x="560" y="186"/>
                      <a:pt x="560" y="186"/>
                      <a:pt x="560" y="186"/>
                    </a:cubicBezTo>
                    <a:cubicBezTo>
                      <a:pt x="559" y="192"/>
                      <a:pt x="561" y="197"/>
                      <a:pt x="565" y="197"/>
                    </a:cubicBezTo>
                    <a:cubicBezTo>
                      <a:pt x="569" y="197"/>
                      <a:pt x="571" y="201"/>
                      <a:pt x="569" y="206"/>
                    </a:cubicBezTo>
                    <a:cubicBezTo>
                      <a:pt x="568" y="211"/>
                      <a:pt x="564" y="215"/>
                      <a:pt x="560" y="215"/>
                    </a:cubicBezTo>
                    <a:cubicBezTo>
                      <a:pt x="557" y="215"/>
                      <a:pt x="552" y="220"/>
                      <a:pt x="551" y="226"/>
                    </a:cubicBezTo>
                    <a:cubicBezTo>
                      <a:pt x="543" y="259"/>
                      <a:pt x="543" y="259"/>
                      <a:pt x="543" y="259"/>
                    </a:cubicBezTo>
                    <a:cubicBezTo>
                      <a:pt x="542" y="265"/>
                      <a:pt x="541" y="272"/>
                      <a:pt x="540" y="274"/>
                    </a:cubicBezTo>
                    <a:cubicBezTo>
                      <a:pt x="540" y="276"/>
                      <a:pt x="540" y="276"/>
                      <a:pt x="540" y="276"/>
                    </a:cubicBezTo>
                    <a:cubicBezTo>
                      <a:pt x="540" y="281"/>
                      <a:pt x="544" y="281"/>
                      <a:pt x="553" y="281"/>
                    </a:cubicBezTo>
                    <a:cubicBezTo>
                      <a:pt x="551" y="290"/>
                      <a:pt x="551" y="290"/>
                      <a:pt x="551" y="290"/>
                    </a:cubicBezTo>
                    <a:cubicBezTo>
                      <a:pt x="549" y="296"/>
                      <a:pt x="543" y="301"/>
                      <a:pt x="537" y="301"/>
                    </a:cubicBezTo>
                    <a:cubicBezTo>
                      <a:pt x="537" y="301"/>
                      <a:pt x="507" y="301"/>
                      <a:pt x="507" y="285"/>
                    </a:cubicBezTo>
                    <a:cubicBezTo>
                      <a:pt x="507" y="282"/>
                      <a:pt x="507" y="280"/>
                      <a:pt x="509" y="275"/>
                    </a:cubicBezTo>
                    <a:cubicBezTo>
                      <a:pt x="520" y="226"/>
                      <a:pt x="520" y="226"/>
                      <a:pt x="520" y="226"/>
                    </a:cubicBezTo>
                    <a:cubicBezTo>
                      <a:pt x="522" y="220"/>
                      <a:pt x="520" y="215"/>
                      <a:pt x="517" y="215"/>
                    </a:cubicBezTo>
                    <a:cubicBezTo>
                      <a:pt x="513" y="215"/>
                      <a:pt x="511" y="211"/>
                      <a:pt x="513" y="206"/>
                    </a:cubicBezTo>
                    <a:cubicBezTo>
                      <a:pt x="514" y="201"/>
                      <a:pt x="518" y="197"/>
                      <a:pt x="521" y="197"/>
                    </a:cubicBezTo>
                    <a:cubicBezTo>
                      <a:pt x="525" y="197"/>
                      <a:pt x="529" y="192"/>
                      <a:pt x="530" y="186"/>
                    </a:cubicBezTo>
                    <a:lnTo>
                      <a:pt x="533" y="174"/>
                    </a:lnTo>
                    <a:close/>
                    <a:moveTo>
                      <a:pt x="626" y="227"/>
                    </a:moveTo>
                    <a:cubicBezTo>
                      <a:pt x="626" y="225"/>
                      <a:pt x="626" y="224"/>
                      <a:pt x="626" y="223"/>
                    </a:cubicBezTo>
                    <a:cubicBezTo>
                      <a:pt x="627" y="218"/>
                      <a:pt x="623" y="215"/>
                      <a:pt x="618" y="215"/>
                    </a:cubicBezTo>
                    <a:cubicBezTo>
                      <a:pt x="610" y="215"/>
                      <a:pt x="608" y="222"/>
                      <a:pt x="607" y="227"/>
                    </a:cubicBezTo>
                    <a:cubicBezTo>
                      <a:pt x="600" y="257"/>
                      <a:pt x="600" y="257"/>
                      <a:pt x="600" y="257"/>
                    </a:cubicBezTo>
                    <a:cubicBezTo>
                      <a:pt x="598" y="263"/>
                      <a:pt x="597" y="270"/>
                      <a:pt x="597" y="272"/>
                    </a:cubicBezTo>
                    <a:cubicBezTo>
                      <a:pt x="597" y="274"/>
                      <a:pt x="597" y="274"/>
                      <a:pt x="597" y="274"/>
                    </a:cubicBezTo>
                    <a:cubicBezTo>
                      <a:pt x="597" y="278"/>
                      <a:pt x="599" y="282"/>
                      <a:pt x="605" y="282"/>
                    </a:cubicBezTo>
                    <a:cubicBezTo>
                      <a:pt x="613" y="282"/>
                      <a:pt x="614" y="279"/>
                      <a:pt x="614" y="279"/>
                    </a:cubicBezTo>
                    <a:cubicBezTo>
                      <a:pt x="615" y="273"/>
                      <a:pt x="618" y="263"/>
                      <a:pt x="619" y="257"/>
                    </a:cubicBezTo>
                    <a:lnTo>
                      <a:pt x="626" y="227"/>
                    </a:lnTo>
                    <a:close/>
                    <a:moveTo>
                      <a:pt x="657" y="223"/>
                    </a:moveTo>
                    <a:cubicBezTo>
                      <a:pt x="657" y="234"/>
                      <a:pt x="648" y="268"/>
                      <a:pt x="645" y="277"/>
                    </a:cubicBezTo>
                    <a:cubicBezTo>
                      <a:pt x="642" y="288"/>
                      <a:pt x="636" y="303"/>
                      <a:pt x="605" y="303"/>
                    </a:cubicBezTo>
                    <a:cubicBezTo>
                      <a:pt x="581" y="303"/>
                      <a:pt x="566" y="296"/>
                      <a:pt x="566" y="275"/>
                    </a:cubicBezTo>
                    <a:cubicBezTo>
                      <a:pt x="566" y="264"/>
                      <a:pt x="575" y="229"/>
                      <a:pt x="577" y="224"/>
                    </a:cubicBezTo>
                    <a:cubicBezTo>
                      <a:pt x="580" y="213"/>
                      <a:pt x="587" y="194"/>
                      <a:pt x="617" y="194"/>
                    </a:cubicBezTo>
                    <a:cubicBezTo>
                      <a:pt x="632" y="194"/>
                      <a:pt x="657" y="197"/>
                      <a:pt x="657" y="223"/>
                    </a:cubicBezTo>
                    <a:moveTo>
                      <a:pt x="676" y="207"/>
                    </a:moveTo>
                    <a:cubicBezTo>
                      <a:pt x="678" y="207"/>
                      <a:pt x="678" y="207"/>
                      <a:pt x="678" y="207"/>
                    </a:cubicBezTo>
                    <a:cubicBezTo>
                      <a:pt x="680" y="207"/>
                      <a:pt x="681" y="206"/>
                      <a:pt x="681" y="205"/>
                    </a:cubicBezTo>
                    <a:cubicBezTo>
                      <a:pt x="681" y="203"/>
                      <a:pt x="680" y="202"/>
                      <a:pt x="678" y="202"/>
                    </a:cubicBezTo>
                    <a:cubicBezTo>
                      <a:pt x="677" y="202"/>
                      <a:pt x="677" y="202"/>
                      <a:pt x="676" y="202"/>
                    </a:cubicBezTo>
                    <a:lnTo>
                      <a:pt x="676" y="207"/>
                    </a:lnTo>
                    <a:close/>
                    <a:moveTo>
                      <a:pt x="676" y="215"/>
                    </a:moveTo>
                    <a:cubicBezTo>
                      <a:pt x="673" y="215"/>
                      <a:pt x="673" y="215"/>
                      <a:pt x="673" y="215"/>
                    </a:cubicBezTo>
                    <a:cubicBezTo>
                      <a:pt x="673" y="200"/>
                      <a:pt x="673" y="200"/>
                      <a:pt x="673" y="200"/>
                    </a:cubicBezTo>
                    <a:cubicBezTo>
                      <a:pt x="674" y="200"/>
                      <a:pt x="676" y="200"/>
                      <a:pt x="678" y="200"/>
                    </a:cubicBezTo>
                    <a:cubicBezTo>
                      <a:pt x="680" y="200"/>
                      <a:pt x="682" y="200"/>
                      <a:pt x="683" y="201"/>
                    </a:cubicBezTo>
                    <a:cubicBezTo>
                      <a:pt x="684" y="202"/>
                      <a:pt x="684" y="203"/>
                      <a:pt x="684" y="204"/>
                    </a:cubicBezTo>
                    <a:cubicBezTo>
                      <a:pt x="684" y="206"/>
                      <a:pt x="683" y="207"/>
                      <a:pt x="681" y="208"/>
                    </a:cubicBezTo>
                    <a:cubicBezTo>
                      <a:pt x="681" y="208"/>
                      <a:pt x="681" y="208"/>
                      <a:pt x="681" y="208"/>
                    </a:cubicBezTo>
                    <a:cubicBezTo>
                      <a:pt x="683" y="208"/>
                      <a:pt x="684" y="209"/>
                      <a:pt x="684" y="212"/>
                    </a:cubicBezTo>
                    <a:cubicBezTo>
                      <a:pt x="684" y="214"/>
                      <a:pt x="684" y="215"/>
                      <a:pt x="685" y="215"/>
                    </a:cubicBezTo>
                    <a:cubicBezTo>
                      <a:pt x="681" y="215"/>
                      <a:pt x="681" y="215"/>
                      <a:pt x="681" y="215"/>
                    </a:cubicBezTo>
                    <a:cubicBezTo>
                      <a:pt x="681" y="215"/>
                      <a:pt x="681" y="213"/>
                      <a:pt x="680" y="211"/>
                    </a:cubicBezTo>
                    <a:cubicBezTo>
                      <a:pt x="680" y="210"/>
                      <a:pt x="679" y="209"/>
                      <a:pt x="678" y="209"/>
                    </a:cubicBezTo>
                    <a:cubicBezTo>
                      <a:pt x="676" y="209"/>
                      <a:pt x="676" y="209"/>
                      <a:pt x="676" y="209"/>
                    </a:cubicBezTo>
                    <a:lnTo>
                      <a:pt x="676" y="215"/>
                    </a:lnTo>
                    <a:close/>
                    <a:moveTo>
                      <a:pt x="678" y="197"/>
                    </a:moveTo>
                    <a:cubicBezTo>
                      <a:pt x="673" y="197"/>
                      <a:pt x="668" y="202"/>
                      <a:pt x="668" y="208"/>
                    </a:cubicBezTo>
                    <a:cubicBezTo>
                      <a:pt x="668" y="214"/>
                      <a:pt x="673" y="218"/>
                      <a:pt x="679" y="218"/>
                    </a:cubicBezTo>
                    <a:cubicBezTo>
                      <a:pt x="684" y="218"/>
                      <a:pt x="689" y="214"/>
                      <a:pt x="689" y="208"/>
                    </a:cubicBezTo>
                    <a:cubicBezTo>
                      <a:pt x="689" y="202"/>
                      <a:pt x="684" y="197"/>
                      <a:pt x="679" y="197"/>
                    </a:cubicBezTo>
                    <a:lnTo>
                      <a:pt x="678" y="197"/>
                    </a:lnTo>
                    <a:close/>
                    <a:moveTo>
                      <a:pt x="679" y="194"/>
                    </a:moveTo>
                    <a:cubicBezTo>
                      <a:pt x="686" y="194"/>
                      <a:pt x="692" y="200"/>
                      <a:pt x="692" y="207"/>
                    </a:cubicBezTo>
                    <a:cubicBezTo>
                      <a:pt x="692" y="215"/>
                      <a:pt x="686" y="221"/>
                      <a:pt x="679" y="221"/>
                    </a:cubicBezTo>
                    <a:cubicBezTo>
                      <a:pt x="671" y="221"/>
                      <a:pt x="665" y="215"/>
                      <a:pt x="665" y="207"/>
                    </a:cubicBezTo>
                    <a:cubicBezTo>
                      <a:pt x="665" y="200"/>
                      <a:pt x="671" y="194"/>
                      <a:pt x="679" y="194"/>
                    </a:cubicBez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defTabSz="913698">
                  <a:defRPr/>
                </a:pPr>
                <a:endParaRPr lang="en-US" kern="0">
                  <a:solidFill>
                    <a:sysClr val="windowText" lastClr="000000"/>
                  </a:solidFill>
                  <a:latin typeface="Segoe UI"/>
                </a:endParaRPr>
              </a:p>
            </p:txBody>
          </p:sp>
        </p:grpSp>
        <p:grpSp>
          <p:nvGrpSpPr>
            <p:cNvPr id="27" name="Group 26">
              <a:extLst>
                <a:ext uri="{FF2B5EF4-FFF2-40B4-BE49-F238E27FC236}">
                  <a16:creationId xmlns:a16="http://schemas.microsoft.com/office/drawing/2014/main" id="{A3204AA0-3FFB-1E4E-AAD1-3F46C6428059}"/>
                </a:ext>
              </a:extLst>
            </p:cNvPr>
            <p:cNvGrpSpPr/>
            <p:nvPr/>
          </p:nvGrpSpPr>
          <p:grpSpPr>
            <a:xfrm>
              <a:off x="1656378" y="4243458"/>
              <a:ext cx="745425" cy="745425"/>
              <a:chOff x="1715024" y="5735952"/>
              <a:chExt cx="745531" cy="745531"/>
            </a:xfrm>
          </p:grpSpPr>
          <p:sp>
            <p:nvSpPr>
              <p:cNvPr id="50" name="Oval 49">
                <a:extLst>
                  <a:ext uri="{FF2B5EF4-FFF2-40B4-BE49-F238E27FC236}">
                    <a16:creationId xmlns:a16="http://schemas.microsoft.com/office/drawing/2014/main" id="{A806C158-78D4-4E40-86A3-AF1866AD8463}"/>
                  </a:ext>
                </a:extLst>
              </p:cNvPr>
              <p:cNvSpPr/>
              <p:nvPr/>
            </p:nvSpPr>
            <p:spPr bwMode="auto">
              <a:xfrm>
                <a:off x="1715024" y="5735952"/>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Freeform 9">
                <a:extLst>
                  <a:ext uri="{FF2B5EF4-FFF2-40B4-BE49-F238E27FC236}">
                    <a16:creationId xmlns:a16="http://schemas.microsoft.com/office/drawing/2014/main" id="{D8AE3B55-0B17-1843-8BD0-1A6A97A1006E}"/>
                  </a:ext>
                </a:extLst>
              </p:cNvPr>
              <p:cNvSpPr>
                <a:spLocks noChangeAspect="1" noEditPoints="1"/>
              </p:cNvSpPr>
              <p:nvPr/>
            </p:nvSpPr>
            <p:spPr bwMode="auto">
              <a:xfrm>
                <a:off x="1804519" y="6024292"/>
                <a:ext cx="566541" cy="168850"/>
              </a:xfrm>
              <a:custGeom>
                <a:avLst/>
                <a:gdLst>
                  <a:gd name="T0" fmla="*/ 602 w 1281"/>
                  <a:gd name="T1" fmla="*/ 0 h 379"/>
                  <a:gd name="T2" fmla="*/ 889 w 1281"/>
                  <a:gd name="T3" fmla="*/ 117 h 379"/>
                  <a:gd name="T4" fmla="*/ 1010 w 1281"/>
                  <a:gd name="T5" fmla="*/ 117 h 379"/>
                  <a:gd name="T6" fmla="*/ 369 w 1281"/>
                  <a:gd name="T7" fmla="*/ 142 h 379"/>
                  <a:gd name="T8" fmla="*/ 496 w 1281"/>
                  <a:gd name="T9" fmla="*/ 142 h 379"/>
                  <a:gd name="T10" fmla="*/ 327 w 1281"/>
                  <a:gd name="T11" fmla="*/ 73 h 379"/>
                  <a:gd name="T12" fmla="*/ 139 w 1281"/>
                  <a:gd name="T13" fmla="*/ 73 h 379"/>
                  <a:gd name="T14" fmla="*/ 833 w 1281"/>
                  <a:gd name="T15" fmla="*/ 27 h 379"/>
                  <a:gd name="T16" fmla="*/ 1074 w 1281"/>
                  <a:gd name="T17" fmla="*/ 117 h 379"/>
                  <a:gd name="T18" fmla="*/ 1167 w 1281"/>
                  <a:gd name="T19" fmla="*/ 2 h 379"/>
                  <a:gd name="T20" fmla="*/ 1181 w 1281"/>
                  <a:gd name="T21" fmla="*/ 17 h 379"/>
                  <a:gd name="T22" fmla="*/ 1192 w 1281"/>
                  <a:gd name="T23" fmla="*/ 2 h 379"/>
                  <a:gd name="T24" fmla="*/ 1197 w 1281"/>
                  <a:gd name="T25" fmla="*/ 18 h 379"/>
                  <a:gd name="T26" fmla="*/ 1187 w 1281"/>
                  <a:gd name="T27" fmla="*/ 25 h 379"/>
                  <a:gd name="T28" fmla="*/ 1192 w 1281"/>
                  <a:gd name="T29" fmla="*/ 10 h 379"/>
                  <a:gd name="T30" fmla="*/ 67 w 1281"/>
                  <a:gd name="T31" fmla="*/ 301 h 379"/>
                  <a:gd name="T32" fmla="*/ 69 w 1281"/>
                  <a:gd name="T33" fmla="*/ 362 h 379"/>
                  <a:gd name="T34" fmla="*/ 90 w 1281"/>
                  <a:gd name="T35" fmla="*/ 353 h 379"/>
                  <a:gd name="T36" fmla="*/ 210 w 1281"/>
                  <a:gd name="T37" fmla="*/ 321 h 379"/>
                  <a:gd name="T38" fmla="*/ 173 w 1281"/>
                  <a:gd name="T39" fmla="*/ 377 h 379"/>
                  <a:gd name="T40" fmla="*/ 193 w 1281"/>
                  <a:gd name="T41" fmla="*/ 319 h 379"/>
                  <a:gd name="T42" fmla="*/ 160 w 1281"/>
                  <a:gd name="T43" fmla="*/ 362 h 379"/>
                  <a:gd name="T44" fmla="*/ 175 w 1281"/>
                  <a:gd name="T45" fmla="*/ 337 h 379"/>
                  <a:gd name="T46" fmla="*/ 278 w 1281"/>
                  <a:gd name="T47" fmla="*/ 363 h 379"/>
                  <a:gd name="T48" fmla="*/ 312 w 1281"/>
                  <a:gd name="T49" fmla="*/ 357 h 379"/>
                  <a:gd name="T50" fmla="*/ 241 w 1281"/>
                  <a:gd name="T51" fmla="*/ 335 h 379"/>
                  <a:gd name="T52" fmla="*/ 391 w 1281"/>
                  <a:gd name="T53" fmla="*/ 351 h 379"/>
                  <a:gd name="T54" fmla="*/ 354 w 1281"/>
                  <a:gd name="T55" fmla="*/ 287 h 379"/>
                  <a:gd name="T56" fmla="*/ 359 w 1281"/>
                  <a:gd name="T57" fmla="*/ 303 h 379"/>
                  <a:gd name="T58" fmla="*/ 405 w 1281"/>
                  <a:gd name="T59" fmla="*/ 365 h 379"/>
                  <a:gd name="T60" fmla="*/ 450 w 1281"/>
                  <a:gd name="T61" fmla="*/ 286 h 379"/>
                  <a:gd name="T62" fmla="*/ 530 w 1281"/>
                  <a:gd name="T63" fmla="*/ 286 h 379"/>
                  <a:gd name="T64" fmla="*/ 574 w 1281"/>
                  <a:gd name="T65" fmla="*/ 377 h 379"/>
                  <a:gd name="T66" fmla="*/ 638 w 1281"/>
                  <a:gd name="T67" fmla="*/ 337 h 379"/>
                  <a:gd name="T68" fmla="*/ 679 w 1281"/>
                  <a:gd name="T69" fmla="*/ 346 h 379"/>
                  <a:gd name="T70" fmla="*/ 694 w 1281"/>
                  <a:gd name="T71" fmla="*/ 337 h 379"/>
                  <a:gd name="T72" fmla="*/ 733 w 1281"/>
                  <a:gd name="T73" fmla="*/ 312 h 379"/>
                  <a:gd name="T74" fmla="*/ 702 w 1281"/>
                  <a:gd name="T75" fmla="*/ 320 h 379"/>
                  <a:gd name="T76" fmla="*/ 672 w 1281"/>
                  <a:gd name="T77" fmla="*/ 371 h 379"/>
                  <a:gd name="T78" fmla="*/ 809 w 1281"/>
                  <a:gd name="T79" fmla="*/ 351 h 379"/>
                  <a:gd name="T80" fmla="*/ 772 w 1281"/>
                  <a:gd name="T81" fmla="*/ 287 h 379"/>
                  <a:gd name="T82" fmla="*/ 777 w 1281"/>
                  <a:gd name="T83" fmla="*/ 303 h 379"/>
                  <a:gd name="T84" fmla="*/ 824 w 1281"/>
                  <a:gd name="T85" fmla="*/ 365 h 379"/>
                  <a:gd name="T86" fmla="*/ 913 w 1281"/>
                  <a:gd name="T87" fmla="*/ 359 h 379"/>
                  <a:gd name="T88" fmla="*/ 900 w 1281"/>
                  <a:gd name="T89" fmla="*/ 328 h 379"/>
                  <a:gd name="T90" fmla="*/ 942 w 1281"/>
                  <a:gd name="T91" fmla="*/ 313 h 379"/>
                  <a:gd name="T92" fmla="*/ 949 w 1281"/>
                  <a:gd name="T93" fmla="*/ 327 h 379"/>
                  <a:gd name="T94" fmla="*/ 888 w 1281"/>
                  <a:gd name="T95" fmla="*/ 347 h 379"/>
                  <a:gd name="T96" fmla="*/ 1034 w 1281"/>
                  <a:gd name="T97" fmla="*/ 360 h 379"/>
                  <a:gd name="T98" fmla="*/ 1051 w 1281"/>
                  <a:gd name="T99" fmla="*/ 369 h 379"/>
                  <a:gd name="T100" fmla="*/ 985 w 1281"/>
                  <a:gd name="T101" fmla="*/ 286 h 379"/>
                  <a:gd name="T102" fmla="*/ 1147 w 1281"/>
                  <a:gd name="T103" fmla="*/ 301 h 379"/>
                  <a:gd name="T104" fmla="*/ 1147 w 1281"/>
                  <a:gd name="T105" fmla="*/ 377 h 379"/>
                  <a:gd name="T106" fmla="*/ 1276 w 1281"/>
                  <a:gd name="T107" fmla="*/ 321 h 379"/>
                  <a:gd name="T108" fmla="*/ 1280 w 1281"/>
                  <a:gd name="T109" fmla="*/ 206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81" h="379">
                    <a:moveTo>
                      <a:pt x="568" y="92"/>
                    </a:moveTo>
                    <a:cubicBezTo>
                      <a:pt x="638" y="92"/>
                      <a:pt x="638" y="92"/>
                      <a:pt x="638" y="92"/>
                    </a:cubicBezTo>
                    <a:cubicBezTo>
                      <a:pt x="602" y="32"/>
                      <a:pt x="602" y="32"/>
                      <a:pt x="602" y="32"/>
                    </a:cubicBezTo>
                    <a:cubicBezTo>
                      <a:pt x="535" y="142"/>
                      <a:pt x="535" y="142"/>
                      <a:pt x="535" y="142"/>
                    </a:cubicBezTo>
                    <a:cubicBezTo>
                      <a:pt x="503" y="142"/>
                      <a:pt x="503" y="142"/>
                      <a:pt x="503" y="142"/>
                    </a:cubicBezTo>
                    <a:cubicBezTo>
                      <a:pt x="586" y="10"/>
                      <a:pt x="586" y="10"/>
                      <a:pt x="586" y="10"/>
                    </a:cubicBezTo>
                    <a:cubicBezTo>
                      <a:pt x="589" y="4"/>
                      <a:pt x="595" y="0"/>
                      <a:pt x="602" y="0"/>
                    </a:cubicBezTo>
                    <a:cubicBezTo>
                      <a:pt x="608" y="0"/>
                      <a:pt x="614" y="4"/>
                      <a:pt x="618" y="10"/>
                    </a:cubicBezTo>
                    <a:cubicBezTo>
                      <a:pt x="701" y="142"/>
                      <a:pt x="701" y="142"/>
                      <a:pt x="701" y="142"/>
                    </a:cubicBezTo>
                    <a:cubicBezTo>
                      <a:pt x="669" y="142"/>
                      <a:pt x="669" y="142"/>
                      <a:pt x="669" y="142"/>
                    </a:cubicBezTo>
                    <a:cubicBezTo>
                      <a:pt x="654" y="117"/>
                      <a:pt x="654" y="117"/>
                      <a:pt x="654" y="117"/>
                    </a:cubicBezTo>
                    <a:cubicBezTo>
                      <a:pt x="584" y="117"/>
                      <a:pt x="584" y="117"/>
                      <a:pt x="584" y="117"/>
                    </a:cubicBezTo>
                    <a:cubicBezTo>
                      <a:pt x="568" y="92"/>
                      <a:pt x="568" y="92"/>
                      <a:pt x="568" y="92"/>
                    </a:cubicBezTo>
                    <a:close/>
                    <a:moveTo>
                      <a:pt x="889" y="117"/>
                    </a:moveTo>
                    <a:cubicBezTo>
                      <a:pt x="889" y="2"/>
                      <a:pt x="889" y="2"/>
                      <a:pt x="889" y="2"/>
                    </a:cubicBezTo>
                    <a:cubicBezTo>
                      <a:pt x="863" y="2"/>
                      <a:pt x="863" y="2"/>
                      <a:pt x="863" y="2"/>
                    </a:cubicBezTo>
                    <a:cubicBezTo>
                      <a:pt x="863" y="129"/>
                      <a:pt x="863" y="129"/>
                      <a:pt x="863" y="129"/>
                    </a:cubicBezTo>
                    <a:cubicBezTo>
                      <a:pt x="863" y="132"/>
                      <a:pt x="863" y="135"/>
                      <a:pt x="867" y="139"/>
                    </a:cubicBezTo>
                    <a:cubicBezTo>
                      <a:pt x="870" y="142"/>
                      <a:pt x="873" y="142"/>
                      <a:pt x="876" y="142"/>
                    </a:cubicBezTo>
                    <a:cubicBezTo>
                      <a:pt x="996" y="142"/>
                      <a:pt x="996" y="142"/>
                      <a:pt x="996" y="142"/>
                    </a:cubicBezTo>
                    <a:cubicBezTo>
                      <a:pt x="1010" y="117"/>
                      <a:pt x="1010" y="117"/>
                      <a:pt x="1010" y="117"/>
                    </a:cubicBezTo>
                    <a:cubicBezTo>
                      <a:pt x="889" y="117"/>
                      <a:pt x="889" y="117"/>
                      <a:pt x="889" y="117"/>
                    </a:cubicBezTo>
                    <a:close/>
                    <a:moveTo>
                      <a:pt x="456" y="97"/>
                    </a:moveTo>
                    <a:cubicBezTo>
                      <a:pt x="482" y="97"/>
                      <a:pt x="503" y="76"/>
                      <a:pt x="503" y="50"/>
                    </a:cubicBezTo>
                    <a:cubicBezTo>
                      <a:pt x="503" y="23"/>
                      <a:pt x="482" y="2"/>
                      <a:pt x="456" y="2"/>
                    </a:cubicBezTo>
                    <a:cubicBezTo>
                      <a:pt x="341" y="2"/>
                      <a:pt x="341" y="2"/>
                      <a:pt x="341" y="2"/>
                    </a:cubicBezTo>
                    <a:cubicBezTo>
                      <a:pt x="341" y="142"/>
                      <a:pt x="341" y="142"/>
                      <a:pt x="341" y="142"/>
                    </a:cubicBezTo>
                    <a:cubicBezTo>
                      <a:pt x="369" y="142"/>
                      <a:pt x="369" y="142"/>
                      <a:pt x="369" y="142"/>
                    </a:cubicBezTo>
                    <a:cubicBezTo>
                      <a:pt x="369" y="27"/>
                      <a:pt x="369" y="27"/>
                      <a:pt x="369" y="27"/>
                    </a:cubicBezTo>
                    <a:cubicBezTo>
                      <a:pt x="455" y="27"/>
                      <a:pt x="455" y="27"/>
                      <a:pt x="455" y="27"/>
                    </a:cubicBezTo>
                    <a:cubicBezTo>
                      <a:pt x="466" y="27"/>
                      <a:pt x="477" y="37"/>
                      <a:pt x="477" y="50"/>
                    </a:cubicBezTo>
                    <a:cubicBezTo>
                      <a:pt x="477" y="63"/>
                      <a:pt x="466" y="73"/>
                      <a:pt x="455" y="73"/>
                    </a:cubicBezTo>
                    <a:cubicBezTo>
                      <a:pt x="381" y="73"/>
                      <a:pt x="381" y="73"/>
                      <a:pt x="381" y="73"/>
                    </a:cubicBezTo>
                    <a:cubicBezTo>
                      <a:pt x="458" y="142"/>
                      <a:pt x="458" y="142"/>
                      <a:pt x="458" y="142"/>
                    </a:cubicBezTo>
                    <a:cubicBezTo>
                      <a:pt x="496" y="142"/>
                      <a:pt x="496" y="142"/>
                      <a:pt x="496" y="142"/>
                    </a:cubicBezTo>
                    <a:cubicBezTo>
                      <a:pt x="444" y="97"/>
                      <a:pt x="444" y="97"/>
                      <a:pt x="444" y="97"/>
                    </a:cubicBezTo>
                    <a:cubicBezTo>
                      <a:pt x="456" y="97"/>
                      <a:pt x="456" y="97"/>
                      <a:pt x="456" y="97"/>
                    </a:cubicBezTo>
                    <a:close/>
                    <a:moveTo>
                      <a:pt x="180" y="142"/>
                    </a:moveTo>
                    <a:cubicBezTo>
                      <a:pt x="144" y="142"/>
                      <a:pt x="113" y="111"/>
                      <a:pt x="113" y="73"/>
                    </a:cubicBezTo>
                    <a:cubicBezTo>
                      <a:pt x="113" y="33"/>
                      <a:pt x="144" y="2"/>
                      <a:pt x="180" y="2"/>
                    </a:cubicBezTo>
                    <a:cubicBezTo>
                      <a:pt x="260" y="2"/>
                      <a:pt x="260" y="2"/>
                      <a:pt x="260" y="2"/>
                    </a:cubicBezTo>
                    <a:cubicBezTo>
                      <a:pt x="297" y="2"/>
                      <a:pt x="327" y="33"/>
                      <a:pt x="327" y="73"/>
                    </a:cubicBezTo>
                    <a:cubicBezTo>
                      <a:pt x="327" y="111"/>
                      <a:pt x="297" y="142"/>
                      <a:pt x="260" y="142"/>
                    </a:cubicBezTo>
                    <a:cubicBezTo>
                      <a:pt x="180" y="142"/>
                      <a:pt x="180" y="142"/>
                      <a:pt x="180" y="142"/>
                    </a:cubicBezTo>
                    <a:close/>
                    <a:moveTo>
                      <a:pt x="259" y="117"/>
                    </a:moveTo>
                    <a:cubicBezTo>
                      <a:pt x="282" y="117"/>
                      <a:pt x="302" y="97"/>
                      <a:pt x="302" y="73"/>
                    </a:cubicBezTo>
                    <a:cubicBezTo>
                      <a:pt x="302" y="48"/>
                      <a:pt x="282" y="27"/>
                      <a:pt x="259" y="27"/>
                    </a:cubicBezTo>
                    <a:cubicBezTo>
                      <a:pt x="182" y="27"/>
                      <a:pt x="182" y="27"/>
                      <a:pt x="182" y="27"/>
                    </a:cubicBezTo>
                    <a:cubicBezTo>
                      <a:pt x="158" y="27"/>
                      <a:pt x="139" y="48"/>
                      <a:pt x="139" y="73"/>
                    </a:cubicBezTo>
                    <a:cubicBezTo>
                      <a:pt x="139" y="97"/>
                      <a:pt x="158" y="117"/>
                      <a:pt x="182" y="117"/>
                    </a:cubicBezTo>
                    <a:cubicBezTo>
                      <a:pt x="259" y="117"/>
                      <a:pt x="259" y="117"/>
                      <a:pt x="259" y="117"/>
                    </a:cubicBezTo>
                    <a:close/>
                    <a:moveTo>
                      <a:pt x="755" y="142"/>
                    </a:moveTo>
                    <a:cubicBezTo>
                      <a:pt x="717" y="142"/>
                      <a:pt x="686" y="111"/>
                      <a:pt x="686" y="73"/>
                    </a:cubicBezTo>
                    <a:cubicBezTo>
                      <a:pt x="686" y="33"/>
                      <a:pt x="717" y="2"/>
                      <a:pt x="755" y="2"/>
                    </a:cubicBezTo>
                    <a:cubicBezTo>
                      <a:pt x="849" y="2"/>
                      <a:pt x="849" y="2"/>
                      <a:pt x="849" y="2"/>
                    </a:cubicBezTo>
                    <a:cubicBezTo>
                      <a:pt x="833" y="27"/>
                      <a:pt x="833" y="27"/>
                      <a:pt x="833" y="27"/>
                    </a:cubicBezTo>
                    <a:cubicBezTo>
                      <a:pt x="756" y="27"/>
                      <a:pt x="756" y="27"/>
                      <a:pt x="756" y="27"/>
                    </a:cubicBezTo>
                    <a:cubicBezTo>
                      <a:pt x="732" y="27"/>
                      <a:pt x="712" y="48"/>
                      <a:pt x="712" y="73"/>
                    </a:cubicBezTo>
                    <a:cubicBezTo>
                      <a:pt x="712" y="97"/>
                      <a:pt x="732" y="117"/>
                      <a:pt x="756" y="117"/>
                    </a:cubicBezTo>
                    <a:cubicBezTo>
                      <a:pt x="851" y="117"/>
                      <a:pt x="851" y="117"/>
                      <a:pt x="851" y="117"/>
                    </a:cubicBezTo>
                    <a:cubicBezTo>
                      <a:pt x="835" y="142"/>
                      <a:pt x="835" y="142"/>
                      <a:pt x="835" y="142"/>
                    </a:cubicBezTo>
                    <a:cubicBezTo>
                      <a:pt x="755" y="142"/>
                      <a:pt x="755" y="142"/>
                      <a:pt x="755" y="142"/>
                    </a:cubicBezTo>
                    <a:close/>
                    <a:moveTo>
                      <a:pt x="1074" y="117"/>
                    </a:moveTo>
                    <a:cubicBezTo>
                      <a:pt x="1055" y="117"/>
                      <a:pt x="1037" y="104"/>
                      <a:pt x="1033" y="84"/>
                    </a:cubicBezTo>
                    <a:cubicBezTo>
                      <a:pt x="1144" y="84"/>
                      <a:pt x="1144" y="84"/>
                      <a:pt x="1144" y="84"/>
                    </a:cubicBezTo>
                    <a:cubicBezTo>
                      <a:pt x="1160" y="60"/>
                      <a:pt x="1160" y="60"/>
                      <a:pt x="1160" y="60"/>
                    </a:cubicBezTo>
                    <a:cubicBezTo>
                      <a:pt x="1033" y="60"/>
                      <a:pt x="1033" y="60"/>
                      <a:pt x="1033" y="60"/>
                    </a:cubicBezTo>
                    <a:cubicBezTo>
                      <a:pt x="1037" y="41"/>
                      <a:pt x="1055" y="27"/>
                      <a:pt x="1074" y="27"/>
                    </a:cubicBezTo>
                    <a:cubicBezTo>
                      <a:pt x="1151" y="27"/>
                      <a:pt x="1151" y="27"/>
                      <a:pt x="1151" y="27"/>
                    </a:cubicBezTo>
                    <a:cubicBezTo>
                      <a:pt x="1167" y="2"/>
                      <a:pt x="1167" y="2"/>
                      <a:pt x="1167" y="2"/>
                    </a:cubicBezTo>
                    <a:cubicBezTo>
                      <a:pt x="1072" y="2"/>
                      <a:pt x="1072" y="2"/>
                      <a:pt x="1072" y="2"/>
                    </a:cubicBezTo>
                    <a:cubicBezTo>
                      <a:pt x="1036" y="2"/>
                      <a:pt x="1005" y="33"/>
                      <a:pt x="1005" y="73"/>
                    </a:cubicBezTo>
                    <a:cubicBezTo>
                      <a:pt x="1005" y="111"/>
                      <a:pt x="1036" y="142"/>
                      <a:pt x="1072" y="142"/>
                    </a:cubicBezTo>
                    <a:cubicBezTo>
                      <a:pt x="1154" y="142"/>
                      <a:pt x="1154" y="142"/>
                      <a:pt x="1154" y="142"/>
                    </a:cubicBezTo>
                    <a:cubicBezTo>
                      <a:pt x="1168" y="117"/>
                      <a:pt x="1168" y="117"/>
                      <a:pt x="1168" y="117"/>
                    </a:cubicBezTo>
                    <a:cubicBezTo>
                      <a:pt x="1074" y="117"/>
                      <a:pt x="1074" y="117"/>
                      <a:pt x="1074" y="117"/>
                    </a:cubicBezTo>
                    <a:close/>
                    <a:moveTo>
                      <a:pt x="1181" y="17"/>
                    </a:moveTo>
                    <a:cubicBezTo>
                      <a:pt x="1181" y="10"/>
                      <a:pt x="1186" y="5"/>
                      <a:pt x="1192" y="5"/>
                    </a:cubicBezTo>
                    <a:cubicBezTo>
                      <a:pt x="1200" y="5"/>
                      <a:pt x="1205" y="10"/>
                      <a:pt x="1205" y="17"/>
                    </a:cubicBezTo>
                    <a:cubicBezTo>
                      <a:pt x="1205" y="25"/>
                      <a:pt x="1200" y="30"/>
                      <a:pt x="1192" y="30"/>
                    </a:cubicBezTo>
                    <a:cubicBezTo>
                      <a:pt x="1186" y="30"/>
                      <a:pt x="1181" y="25"/>
                      <a:pt x="1181" y="17"/>
                    </a:cubicBezTo>
                    <a:close/>
                    <a:moveTo>
                      <a:pt x="1192" y="33"/>
                    </a:moveTo>
                    <a:cubicBezTo>
                      <a:pt x="1202" y="33"/>
                      <a:pt x="1208" y="27"/>
                      <a:pt x="1208" y="17"/>
                    </a:cubicBezTo>
                    <a:cubicBezTo>
                      <a:pt x="1208" y="9"/>
                      <a:pt x="1202" y="2"/>
                      <a:pt x="1192" y="2"/>
                    </a:cubicBezTo>
                    <a:cubicBezTo>
                      <a:pt x="1184" y="2"/>
                      <a:pt x="1178" y="9"/>
                      <a:pt x="1178" y="17"/>
                    </a:cubicBezTo>
                    <a:cubicBezTo>
                      <a:pt x="1178" y="27"/>
                      <a:pt x="1184" y="33"/>
                      <a:pt x="1192" y="33"/>
                    </a:cubicBezTo>
                    <a:close/>
                    <a:moveTo>
                      <a:pt x="1192" y="9"/>
                    </a:moveTo>
                    <a:cubicBezTo>
                      <a:pt x="1194" y="9"/>
                      <a:pt x="1195" y="9"/>
                      <a:pt x="1195" y="9"/>
                    </a:cubicBezTo>
                    <a:cubicBezTo>
                      <a:pt x="1198" y="10"/>
                      <a:pt x="1198" y="12"/>
                      <a:pt x="1198" y="13"/>
                    </a:cubicBezTo>
                    <a:cubicBezTo>
                      <a:pt x="1198" y="13"/>
                      <a:pt x="1198" y="13"/>
                      <a:pt x="1198" y="15"/>
                    </a:cubicBezTo>
                    <a:cubicBezTo>
                      <a:pt x="1198" y="15"/>
                      <a:pt x="1198" y="17"/>
                      <a:pt x="1197" y="18"/>
                    </a:cubicBezTo>
                    <a:cubicBezTo>
                      <a:pt x="1197" y="18"/>
                      <a:pt x="1197" y="18"/>
                      <a:pt x="1195" y="18"/>
                    </a:cubicBezTo>
                    <a:cubicBezTo>
                      <a:pt x="1200" y="25"/>
                      <a:pt x="1200" y="25"/>
                      <a:pt x="1200" y="25"/>
                    </a:cubicBezTo>
                    <a:cubicBezTo>
                      <a:pt x="1197" y="25"/>
                      <a:pt x="1197" y="25"/>
                      <a:pt x="1197" y="25"/>
                    </a:cubicBezTo>
                    <a:cubicBezTo>
                      <a:pt x="1192" y="18"/>
                      <a:pt x="1192" y="18"/>
                      <a:pt x="1192" y="18"/>
                    </a:cubicBezTo>
                    <a:cubicBezTo>
                      <a:pt x="1190" y="18"/>
                      <a:pt x="1190" y="18"/>
                      <a:pt x="1190" y="18"/>
                    </a:cubicBezTo>
                    <a:cubicBezTo>
                      <a:pt x="1190" y="25"/>
                      <a:pt x="1190" y="25"/>
                      <a:pt x="1190" y="25"/>
                    </a:cubicBezTo>
                    <a:cubicBezTo>
                      <a:pt x="1187" y="25"/>
                      <a:pt x="1187" y="25"/>
                      <a:pt x="1187" y="25"/>
                    </a:cubicBezTo>
                    <a:cubicBezTo>
                      <a:pt x="1187" y="9"/>
                      <a:pt x="1187" y="9"/>
                      <a:pt x="1187" y="9"/>
                    </a:cubicBezTo>
                    <a:cubicBezTo>
                      <a:pt x="1192" y="9"/>
                      <a:pt x="1192" y="9"/>
                      <a:pt x="1192" y="9"/>
                    </a:cubicBezTo>
                    <a:close/>
                    <a:moveTo>
                      <a:pt x="1192" y="17"/>
                    </a:moveTo>
                    <a:cubicBezTo>
                      <a:pt x="1194" y="17"/>
                      <a:pt x="1195" y="15"/>
                      <a:pt x="1195" y="15"/>
                    </a:cubicBezTo>
                    <a:cubicBezTo>
                      <a:pt x="1195" y="13"/>
                      <a:pt x="1195" y="13"/>
                      <a:pt x="1195" y="13"/>
                    </a:cubicBezTo>
                    <a:cubicBezTo>
                      <a:pt x="1195" y="12"/>
                      <a:pt x="1195" y="12"/>
                      <a:pt x="1194" y="12"/>
                    </a:cubicBezTo>
                    <a:cubicBezTo>
                      <a:pt x="1194" y="10"/>
                      <a:pt x="1194" y="10"/>
                      <a:pt x="1192" y="10"/>
                    </a:cubicBezTo>
                    <a:cubicBezTo>
                      <a:pt x="1190" y="10"/>
                      <a:pt x="1190" y="10"/>
                      <a:pt x="1190" y="10"/>
                    </a:cubicBezTo>
                    <a:cubicBezTo>
                      <a:pt x="1190" y="17"/>
                      <a:pt x="1190" y="17"/>
                      <a:pt x="1190" y="17"/>
                    </a:cubicBezTo>
                    <a:cubicBezTo>
                      <a:pt x="1192" y="17"/>
                      <a:pt x="1192" y="17"/>
                      <a:pt x="1192" y="17"/>
                    </a:cubicBezTo>
                    <a:close/>
                    <a:moveTo>
                      <a:pt x="0" y="377"/>
                    </a:moveTo>
                    <a:cubicBezTo>
                      <a:pt x="0" y="286"/>
                      <a:pt x="0" y="286"/>
                      <a:pt x="0" y="286"/>
                    </a:cubicBezTo>
                    <a:cubicBezTo>
                      <a:pt x="67" y="286"/>
                      <a:pt x="67" y="286"/>
                      <a:pt x="67" y="286"/>
                    </a:cubicBezTo>
                    <a:cubicBezTo>
                      <a:pt x="67" y="301"/>
                      <a:pt x="67" y="301"/>
                      <a:pt x="67" y="301"/>
                    </a:cubicBezTo>
                    <a:cubicBezTo>
                      <a:pt x="18" y="301"/>
                      <a:pt x="18" y="301"/>
                      <a:pt x="18" y="301"/>
                    </a:cubicBezTo>
                    <a:cubicBezTo>
                      <a:pt x="18" y="321"/>
                      <a:pt x="18" y="321"/>
                      <a:pt x="18" y="321"/>
                    </a:cubicBezTo>
                    <a:cubicBezTo>
                      <a:pt x="64" y="321"/>
                      <a:pt x="64" y="321"/>
                      <a:pt x="64" y="321"/>
                    </a:cubicBezTo>
                    <a:cubicBezTo>
                      <a:pt x="64" y="337"/>
                      <a:pt x="64" y="337"/>
                      <a:pt x="64" y="337"/>
                    </a:cubicBezTo>
                    <a:cubicBezTo>
                      <a:pt x="18" y="337"/>
                      <a:pt x="18" y="337"/>
                      <a:pt x="18" y="337"/>
                    </a:cubicBezTo>
                    <a:cubicBezTo>
                      <a:pt x="18" y="362"/>
                      <a:pt x="18" y="362"/>
                      <a:pt x="18" y="362"/>
                    </a:cubicBezTo>
                    <a:cubicBezTo>
                      <a:pt x="69" y="362"/>
                      <a:pt x="69" y="362"/>
                      <a:pt x="69" y="362"/>
                    </a:cubicBezTo>
                    <a:cubicBezTo>
                      <a:pt x="69" y="377"/>
                      <a:pt x="69" y="377"/>
                      <a:pt x="69" y="377"/>
                    </a:cubicBezTo>
                    <a:lnTo>
                      <a:pt x="0" y="377"/>
                    </a:lnTo>
                    <a:close/>
                    <a:moveTo>
                      <a:pt x="90" y="353"/>
                    </a:moveTo>
                    <a:cubicBezTo>
                      <a:pt x="90" y="335"/>
                      <a:pt x="90" y="335"/>
                      <a:pt x="90" y="335"/>
                    </a:cubicBezTo>
                    <a:cubicBezTo>
                      <a:pt x="124" y="335"/>
                      <a:pt x="124" y="335"/>
                      <a:pt x="124" y="335"/>
                    </a:cubicBezTo>
                    <a:cubicBezTo>
                      <a:pt x="124" y="353"/>
                      <a:pt x="124" y="353"/>
                      <a:pt x="124" y="353"/>
                    </a:cubicBezTo>
                    <a:lnTo>
                      <a:pt x="90" y="353"/>
                    </a:lnTo>
                    <a:close/>
                    <a:moveTo>
                      <a:pt x="142" y="286"/>
                    </a:moveTo>
                    <a:cubicBezTo>
                      <a:pt x="178" y="286"/>
                      <a:pt x="178" y="286"/>
                      <a:pt x="178" y="286"/>
                    </a:cubicBezTo>
                    <a:cubicBezTo>
                      <a:pt x="185" y="286"/>
                      <a:pt x="191" y="286"/>
                      <a:pt x="194" y="287"/>
                    </a:cubicBezTo>
                    <a:cubicBezTo>
                      <a:pt x="198" y="287"/>
                      <a:pt x="201" y="289"/>
                      <a:pt x="204" y="290"/>
                    </a:cubicBezTo>
                    <a:cubicBezTo>
                      <a:pt x="207" y="292"/>
                      <a:pt x="209" y="295"/>
                      <a:pt x="211" y="298"/>
                    </a:cubicBezTo>
                    <a:cubicBezTo>
                      <a:pt x="213" y="301"/>
                      <a:pt x="214" y="305"/>
                      <a:pt x="214" y="309"/>
                    </a:cubicBezTo>
                    <a:cubicBezTo>
                      <a:pt x="214" y="313"/>
                      <a:pt x="212" y="317"/>
                      <a:pt x="210" y="321"/>
                    </a:cubicBezTo>
                    <a:cubicBezTo>
                      <a:pt x="208" y="324"/>
                      <a:pt x="205" y="327"/>
                      <a:pt x="201" y="329"/>
                    </a:cubicBezTo>
                    <a:cubicBezTo>
                      <a:pt x="206" y="330"/>
                      <a:pt x="211" y="333"/>
                      <a:pt x="214" y="337"/>
                    </a:cubicBezTo>
                    <a:cubicBezTo>
                      <a:pt x="217" y="341"/>
                      <a:pt x="218" y="345"/>
                      <a:pt x="218" y="351"/>
                    </a:cubicBezTo>
                    <a:cubicBezTo>
                      <a:pt x="218" y="355"/>
                      <a:pt x="217" y="359"/>
                      <a:pt x="215" y="363"/>
                    </a:cubicBezTo>
                    <a:cubicBezTo>
                      <a:pt x="213" y="367"/>
                      <a:pt x="211" y="370"/>
                      <a:pt x="207" y="372"/>
                    </a:cubicBezTo>
                    <a:cubicBezTo>
                      <a:pt x="204" y="375"/>
                      <a:pt x="200" y="376"/>
                      <a:pt x="195" y="377"/>
                    </a:cubicBezTo>
                    <a:cubicBezTo>
                      <a:pt x="192" y="377"/>
                      <a:pt x="184" y="377"/>
                      <a:pt x="173" y="377"/>
                    </a:cubicBezTo>
                    <a:cubicBezTo>
                      <a:pt x="142" y="377"/>
                      <a:pt x="142" y="377"/>
                      <a:pt x="142" y="377"/>
                    </a:cubicBezTo>
                    <a:lnTo>
                      <a:pt x="142" y="286"/>
                    </a:lnTo>
                    <a:close/>
                    <a:moveTo>
                      <a:pt x="160" y="301"/>
                    </a:moveTo>
                    <a:cubicBezTo>
                      <a:pt x="160" y="322"/>
                      <a:pt x="160" y="322"/>
                      <a:pt x="160" y="322"/>
                    </a:cubicBezTo>
                    <a:cubicBezTo>
                      <a:pt x="172" y="322"/>
                      <a:pt x="172" y="322"/>
                      <a:pt x="172" y="322"/>
                    </a:cubicBezTo>
                    <a:cubicBezTo>
                      <a:pt x="179" y="322"/>
                      <a:pt x="184" y="322"/>
                      <a:pt x="185" y="322"/>
                    </a:cubicBezTo>
                    <a:cubicBezTo>
                      <a:pt x="189" y="321"/>
                      <a:pt x="191" y="320"/>
                      <a:pt x="193" y="319"/>
                    </a:cubicBezTo>
                    <a:cubicBezTo>
                      <a:pt x="195" y="317"/>
                      <a:pt x="196" y="314"/>
                      <a:pt x="196" y="311"/>
                    </a:cubicBezTo>
                    <a:cubicBezTo>
                      <a:pt x="196" y="309"/>
                      <a:pt x="195" y="306"/>
                      <a:pt x="193" y="305"/>
                    </a:cubicBezTo>
                    <a:cubicBezTo>
                      <a:pt x="192" y="303"/>
                      <a:pt x="189" y="302"/>
                      <a:pt x="186" y="301"/>
                    </a:cubicBezTo>
                    <a:cubicBezTo>
                      <a:pt x="185" y="301"/>
                      <a:pt x="179" y="301"/>
                      <a:pt x="171" y="301"/>
                    </a:cubicBezTo>
                    <a:lnTo>
                      <a:pt x="160" y="301"/>
                    </a:lnTo>
                    <a:close/>
                    <a:moveTo>
                      <a:pt x="160" y="337"/>
                    </a:moveTo>
                    <a:cubicBezTo>
                      <a:pt x="160" y="362"/>
                      <a:pt x="160" y="362"/>
                      <a:pt x="160" y="362"/>
                    </a:cubicBezTo>
                    <a:cubicBezTo>
                      <a:pt x="177" y="362"/>
                      <a:pt x="177" y="362"/>
                      <a:pt x="177" y="362"/>
                    </a:cubicBezTo>
                    <a:cubicBezTo>
                      <a:pt x="184" y="362"/>
                      <a:pt x="188" y="362"/>
                      <a:pt x="190" y="361"/>
                    </a:cubicBezTo>
                    <a:cubicBezTo>
                      <a:pt x="192" y="361"/>
                      <a:pt x="195" y="360"/>
                      <a:pt x="196" y="358"/>
                    </a:cubicBezTo>
                    <a:cubicBezTo>
                      <a:pt x="198" y="356"/>
                      <a:pt x="199" y="353"/>
                      <a:pt x="199" y="350"/>
                    </a:cubicBezTo>
                    <a:cubicBezTo>
                      <a:pt x="199" y="347"/>
                      <a:pt x="198" y="345"/>
                      <a:pt x="197" y="343"/>
                    </a:cubicBezTo>
                    <a:cubicBezTo>
                      <a:pt x="196" y="341"/>
                      <a:pt x="194" y="340"/>
                      <a:pt x="191" y="339"/>
                    </a:cubicBezTo>
                    <a:cubicBezTo>
                      <a:pt x="189" y="338"/>
                      <a:pt x="183" y="337"/>
                      <a:pt x="175" y="337"/>
                    </a:cubicBezTo>
                    <a:lnTo>
                      <a:pt x="160" y="337"/>
                    </a:lnTo>
                    <a:close/>
                    <a:moveTo>
                      <a:pt x="241" y="286"/>
                    </a:moveTo>
                    <a:cubicBezTo>
                      <a:pt x="259" y="286"/>
                      <a:pt x="259" y="286"/>
                      <a:pt x="259" y="286"/>
                    </a:cubicBezTo>
                    <a:cubicBezTo>
                      <a:pt x="259" y="335"/>
                      <a:pt x="259" y="335"/>
                      <a:pt x="259" y="335"/>
                    </a:cubicBezTo>
                    <a:cubicBezTo>
                      <a:pt x="259" y="343"/>
                      <a:pt x="259" y="348"/>
                      <a:pt x="260" y="351"/>
                    </a:cubicBezTo>
                    <a:cubicBezTo>
                      <a:pt x="261" y="354"/>
                      <a:pt x="262" y="357"/>
                      <a:pt x="265" y="360"/>
                    </a:cubicBezTo>
                    <a:cubicBezTo>
                      <a:pt x="268" y="362"/>
                      <a:pt x="272" y="363"/>
                      <a:pt x="278" y="363"/>
                    </a:cubicBezTo>
                    <a:cubicBezTo>
                      <a:pt x="283" y="363"/>
                      <a:pt x="287" y="362"/>
                      <a:pt x="289" y="360"/>
                    </a:cubicBezTo>
                    <a:cubicBezTo>
                      <a:pt x="292" y="358"/>
                      <a:pt x="294" y="355"/>
                      <a:pt x="294" y="352"/>
                    </a:cubicBezTo>
                    <a:cubicBezTo>
                      <a:pt x="295" y="349"/>
                      <a:pt x="295" y="344"/>
                      <a:pt x="295" y="336"/>
                    </a:cubicBezTo>
                    <a:cubicBezTo>
                      <a:pt x="295" y="286"/>
                      <a:pt x="295" y="286"/>
                      <a:pt x="295" y="286"/>
                    </a:cubicBezTo>
                    <a:cubicBezTo>
                      <a:pt x="313" y="286"/>
                      <a:pt x="313" y="286"/>
                      <a:pt x="313" y="286"/>
                    </a:cubicBezTo>
                    <a:cubicBezTo>
                      <a:pt x="313" y="334"/>
                      <a:pt x="313" y="334"/>
                      <a:pt x="313" y="334"/>
                    </a:cubicBezTo>
                    <a:cubicBezTo>
                      <a:pt x="313" y="345"/>
                      <a:pt x="313" y="353"/>
                      <a:pt x="312" y="357"/>
                    </a:cubicBezTo>
                    <a:cubicBezTo>
                      <a:pt x="311" y="362"/>
                      <a:pt x="309" y="365"/>
                      <a:pt x="306" y="369"/>
                    </a:cubicBezTo>
                    <a:cubicBezTo>
                      <a:pt x="304" y="372"/>
                      <a:pt x="300" y="374"/>
                      <a:pt x="296" y="376"/>
                    </a:cubicBezTo>
                    <a:cubicBezTo>
                      <a:pt x="291" y="378"/>
                      <a:pt x="285" y="379"/>
                      <a:pt x="278" y="379"/>
                    </a:cubicBezTo>
                    <a:cubicBezTo>
                      <a:pt x="269" y="379"/>
                      <a:pt x="263" y="378"/>
                      <a:pt x="258" y="376"/>
                    </a:cubicBezTo>
                    <a:cubicBezTo>
                      <a:pt x="254" y="374"/>
                      <a:pt x="250" y="371"/>
                      <a:pt x="248" y="368"/>
                    </a:cubicBezTo>
                    <a:cubicBezTo>
                      <a:pt x="245" y="365"/>
                      <a:pt x="243" y="361"/>
                      <a:pt x="242" y="358"/>
                    </a:cubicBezTo>
                    <a:cubicBezTo>
                      <a:pt x="241" y="352"/>
                      <a:pt x="241" y="345"/>
                      <a:pt x="241" y="335"/>
                    </a:cubicBezTo>
                    <a:lnTo>
                      <a:pt x="241" y="286"/>
                    </a:lnTo>
                    <a:close/>
                    <a:moveTo>
                      <a:pt x="335" y="347"/>
                    </a:moveTo>
                    <a:cubicBezTo>
                      <a:pt x="353" y="346"/>
                      <a:pt x="353" y="346"/>
                      <a:pt x="353" y="346"/>
                    </a:cubicBezTo>
                    <a:cubicBezTo>
                      <a:pt x="354" y="352"/>
                      <a:pt x="356" y="356"/>
                      <a:pt x="360" y="359"/>
                    </a:cubicBezTo>
                    <a:cubicBezTo>
                      <a:pt x="363" y="362"/>
                      <a:pt x="368" y="363"/>
                      <a:pt x="373" y="363"/>
                    </a:cubicBezTo>
                    <a:cubicBezTo>
                      <a:pt x="379" y="363"/>
                      <a:pt x="384" y="362"/>
                      <a:pt x="387" y="359"/>
                    </a:cubicBezTo>
                    <a:cubicBezTo>
                      <a:pt x="390" y="357"/>
                      <a:pt x="391" y="354"/>
                      <a:pt x="391" y="351"/>
                    </a:cubicBezTo>
                    <a:cubicBezTo>
                      <a:pt x="391" y="348"/>
                      <a:pt x="390" y="347"/>
                      <a:pt x="389" y="345"/>
                    </a:cubicBezTo>
                    <a:cubicBezTo>
                      <a:pt x="388" y="344"/>
                      <a:pt x="386" y="342"/>
                      <a:pt x="383" y="341"/>
                    </a:cubicBezTo>
                    <a:cubicBezTo>
                      <a:pt x="380" y="340"/>
                      <a:pt x="376" y="339"/>
                      <a:pt x="368" y="337"/>
                    </a:cubicBezTo>
                    <a:cubicBezTo>
                      <a:pt x="358" y="335"/>
                      <a:pt x="351" y="332"/>
                      <a:pt x="347" y="328"/>
                    </a:cubicBezTo>
                    <a:cubicBezTo>
                      <a:pt x="341" y="323"/>
                      <a:pt x="339" y="317"/>
                      <a:pt x="339" y="310"/>
                    </a:cubicBezTo>
                    <a:cubicBezTo>
                      <a:pt x="339" y="305"/>
                      <a:pt x="340" y="301"/>
                      <a:pt x="343" y="297"/>
                    </a:cubicBezTo>
                    <a:cubicBezTo>
                      <a:pt x="345" y="293"/>
                      <a:pt x="349" y="290"/>
                      <a:pt x="354" y="287"/>
                    </a:cubicBezTo>
                    <a:cubicBezTo>
                      <a:pt x="359" y="285"/>
                      <a:pt x="365" y="284"/>
                      <a:pt x="372" y="284"/>
                    </a:cubicBezTo>
                    <a:cubicBezTo>
                      <a:pt x="383" y="284"/>
                      <a:pt x="392" y="287"/>
                      <a:pt x="398" y="292"/>
                    </a:cubicBezTo>
                    <a:cubicBezTo>
                      <a:pt x="404" y="297"/>
                      <a:pt x="407" y="304"/>
                      <a:pt x="407" y="312"/>
                    </a:cubicBezTo>
                    <a:cubicBezTo>
                      <a:pt x="389" y="313"/>
                      <a:pt x="389" y="313"/>
                      <a:pt x="389" y="313"/>
                    </a:cubicBezTo>
                    <a:cubicBezTo>
                      <a:pt x="388" y="308"/>
                      <a:pt x="386" y="305"/>
                      <a:pt x="383" y="303"/>
                    </a:cubicBezTo>
                    <a:cubicBezTo>
                      <a:pt x="381" y="301"/>
                      <a:pt x="377" y="299"/>
                      <a:pt x="372" y="299"/>
                    </a:cubicBezTo>
                    <a:cubicBezTo>
                      <a:pt x="366" y="299"/>
                      <a:pt x="362" y="301"/>
                      <a:pt x="359" y="303"/>
                    </a:cubicBezTo>
                    <a:cubicBezTo>
                      <a:pt x="357" y="304"/>
                      <a:pt x="356" y="306"/>
                      <a:pt x="356" y="308"/>
                    </a:cubicBezTo>
                    <a:cubicBezTo>
                      <a:pt x="356" y="311"/>
                      <a:pt x="357" y="312"/>
                      <a:pt x="359" y="314"/>
                    </a:cubicBezTo>
                    <a:cubicBezTo>
                      <a:pt x="361" y="316"/>
                      <a:pt x="367" y="318"/>
                      <a:pt x="376" y="320"/>
                    </a:cubicBezTo>
                    <a:cubicBezTo>
                      <a:pt x="385" y="322"/>
                      <a:pt x="392" y="324"/>
                      <a:pt x="396" y="327"/>
                    </a:cubicBezTo>
                    <a:cubicBezTo>
                      <a:pt x="400" y="329"/>
                      <a:pt x="404" y="332"/>
                      <a:pt x="406" y="336"/>
                    </a:cubicBezTo>
                    <a:cubicBezTo>
                      <a:pt x="408" y="340"/>
                      <a:pt x="410" y="345"/>
                      <a:pt x="410" y="351"/>
                    </a:cubicBezTo>
                    <a:cubicBezTo>
                      <a:pt x="410" y="356"/>
                      <a:pt x="408" y="361"/>
                      <a:pt x="405" y="365"/>
                    </a:cubicBezTo>
                    <a:cubicBezTo>
                      <a:pt x="402" y="370"/>
                      <a:pt x="398" y="373"/>
                      <a:pt x="393" y="375"/>
                    </a:cubicBezTo>
                    <a:cubicBezTo>
                      <a:pt x="388" y="378"/>
                      <a:pt x="381" y="379"/>
                      <a:pt x="373" y="379"/>
                    </a:cubicBezTo>
                    <a:cubicBezTo>
                      <a:pt x="361" y="379"/>
                      <a:pt x="353" y="376"/>
                      <a:pt x="346" y="371"/>
                    </a:cubicBezTo>
                    <a:cubicBezTo>
                      <a:pt x="340" y="365"/>
                      <a:pt x="336" y="358"/>
                      <a:pt x="335" y="347"/>
                    </a:cubicBezTo>
                    <a:close/>
                    <a:moveTo>
                      <a:pt x="432" y="377"/>
                    </a:moveTo>
                    <a:cubicBezTo>
                      <a:pt x="432" y="286"/>
                      <a:pt x="432" y="286"/>
                      <a:pt x="432" y="286"/>
                    </a:cubicBezTo>
                    <a:cubicBezTo>
                      <a:pt x="450" y="286"/>
                      <a:pt x="450" y="286"/>
                      <a:pt x="450" y="286"/>
                    </a:cubicBezTo>
                    <a:cubicBezTo>
                      <a:pt x="450" y="377"/>
                      <a:pt x="450" y="377"/>
                      <a:pt x="450" y="377"/>
                    </a:cubicBezTo>
                    <a:lnTo>
                      <a:pt x="432" y="377"/>
                    </a:lnTo>
                    <a:close/>
                    <a:moveTo>
                      <a:pt x="475" y="377"/>
                    </a:moveTo>
                    <a:cubicBezTo>
                      <a:pt x="475" y="286"/>
                      <a:pt x="475" y="286"/>
                      <a:pt x="475" y="286"/>
                    </a:cubicBezTo>
                    <a:cubicBezTo>
                      <a:pt x="493" y="286"/>
                      <a:pt x="493" y="286"/>
                      <a:pt x="493" y="286"/>
                    </a:cubicBezTo>
                    <a:cubicBezTo>
                      <a:pt x="530" y="347"/>
                      <a:pt x="530" y="347"/>
                      <a:pt x="530" y="347"/>
                    </a:cubicBezTo>
                    <a:cubicBezTo>
                      <a:pt x="530" y="286"/>
                      <a:pt x="530" y="286"/>
                      <a:pt x="530" y="286"/>
                    </a:cubicBezTo>
                    <a:cubicBezTo>
                      <a:pt x="547" y="286"/>
                      <a:pt x="547" y="286"/>
                      <a:pt x="547" y="286"/>
                    </a:cubicBezTo>
                    <a:cubicBezTo>
                      <a:pt x="547" y="377"/>
                      <a:pt x="547" y="377"/>
                      <a:pt x="547" y="377"/>
                    </a:cubicBezTo>
                    <a:cubicBezTo>
                      <a:pt x="529" y="377"/>
                      <a:pt x="529" y="377"/>
                      <a:pt x="529" y="377"/>
                    </a:cubicBezTo>
                    <a:cubicBezTo>
                      <a:pt x="492" y="318"/>
                      <a:pt x="492" y="318"/>
                      <a:pt x="492" y="318"/>
                    </a:cubicBezTo>
                    <a:cubicBezTo>
                      <a:pt x="492" y="377"/>
                      <a:pt x="492" y="377"/>
                      <a:pt x="492" y="377"/>
                    </a:cubicBezTo>
                    <a:lnTo>
                      <a:pt x="475" y="377"/>
                    </a:lnTo>
                    <a:close/>
                    <a:moveTo>
                      <a:pt x="574" y="377"/>
                    </a:moveTo>
                    <a:cubicBezTo>
                      <a:pt x="574" y="286"/>
                      <a:pt x="574" y="286"/>
                      <a:pt x="574" y="286"/>
                    </a:cubicBezTo>
                    <a:cubicBezTo>
                      <a:pt x="642" y="286"/>
                      <a:pt x="642" y="286"/>
                      <a:pt x="642" y="286"/>
                    </a:cubicBezTo>
                    <a:cubicBezTo>
                      <a:pt x="642" y="301"/>
                      <a:pt x="642" y="301"/>
                      <a:pt x="642" y="301"/>
                    </a:cubicBezTo>
                    <a:cubicBezTo>
                      <a:pt x="592" y="301"/>
                      <a:pt x="592" y="301"/>
                      <a:pt x="592" y="301"/>
                    </a:cubicBezTo>
                    <a:cubicBezTo>
                      <a:pt x="592" y="321"/>
                      <a:pt x="592" y="321"/>
                      <a:pt x="592" y="321"/>
                    </a:cubicBezTo>
                    <a:cubicBezTo>
                      <a:pt x="638" y="321"/>
                      <a:pt x="638" y="321"/>
                      <a:pt x="638" y="321"/>
                    </a:cubicBezTo>
                    <a:cubicBezTo>
                      <a:pt x="638" y="337"/>
                      <a:pt x="638" y="337"/>
                      <a:pt x="638" y="337"/>
                    </a:cubicBezTo>
                    <a:cubicBezTo>
                      <a:pt x="592" y="337"/>
                      <a:pt x="592" y="337"/>
                      <a:pt x="592" y="337"/>
                    </a:cubicBezTo>
                    <a:cubicBezTo>
                      <a:pt x="592" y="362"/>
                      <a:pt x="592" y="362"/>
                      <a:pt x="592" y="362"/>
                    </a:cubicBezTo>
                    <a:cubicBezTo>
                      <a:pt x="643" y="362"/>
                      <a:pt x="643" y="362"/>
                      <a:pt x="643" y="362"/>
                    </a:cubicBezTo>
                    <a:cubicBezTo>
                      <a:pt x="643" y="377"/>
                      <a:pt x="643" y="377"/>
                      <a:pt x="643" y="377"/>
                    </a:cubicBezTo>
                    <a:lnTo>
                      <a:pt x="574" y="377"/>
                    </a:lnTo>
                    <a:close/>
                    <a:moveTo>
                      <a:pt x="661" y="347"/>
                    </a:moveTo>
                    <a:cubicBezTo>
                      <a:pt x="679" y="346"/>
                      <a:pt x="679" y="346"/>
                      <a:pt x="679" y="346"/>
                    </a:cubicBezTo>
                    <a:cubicBezTo>
                      <a:pt x="680" y="352"/>
                      <a:pt x="683" y="356"/>
                      <a:pt x="686" y="359"/>
                    </a:cubicBezTo>
                    <a:cubicBezTo>
                      <a:pt x="689" y="362"/>
                      <a:pt x="694" y="363"/>
                      <a:pt x="699" y="363"/>
                    </a:cubicBezTo>
                    <a:cubicBezTo>
                      <a:pt x="705" y="363"/>
                      <a:pt x="710" y="362"/>
                      <a:pt x="713" y="359"/>
                    </a:cubicBezTo>
                    <a:cubicBezTo>
                      <a:pt x="716" y="357"/>
                      <a:pt x="717" y="354"/>
                      <a:pt x="717" y="351"/>
                    </a:cubicBezTo>
                    <a:cubicBezTo>
                      <a:pt x="717" y="348"/>
                      <a:pt x="717" y="347"/>
                      <a:pt x="715" y="345"/>
                    </a:cubicBezTo>
                    <a:cubicBezTo>
                      <a:pt x="714" y="344"/>
                      <a:pt x="712" y="342"/>
                      <a:pt x="709" y="341"/>
                    </a:cubicBezTo>
                    <a:cubicBezTo>
                      <a:pt x="707" y="340"/>
                      <a:pt x="702" y="339"/>
                      <a:pt x="694" y="337"/>
                    </a:cubicBezTo>
                    <a:cubicBezTo>
                      <a:pt x="684" y="335"/>
                      <a:pt x="677" y="332"/>
                      <a:pt x="673" y="328"/>
                    </a:cubicBezTo>
                    <a:cubicBezTo>
                      <a:pt x="668" y="323"/>
                      <a:pt x="665" y="317"/>
                      <a:pt x="665" y="310"/>
                    </a:cubicBezTo>
                    <a:cubicBezTo>
                      <a:pt x="665" y="305"/>
                      <a:pt x="666" y="301"/>
                      <a:pt x="669" y="297"/>
                    </a:cubicBezTo>
                    <a:cubicBezTo>
                      <a:pt x="671" y="293"/>
                      <a:pt x="675" y="290"/>
                      <a:pt x="680" y="287"/>
                    </a:cubicBezTo>
                    <a:cubicBezTo>
                      <a:pt x="685" y="285"/>
                      <a:pt x="691" y="284"/>
                      <a:pt x="698" y="284"/>
                    </a:cubicBezTo>
                    <a:cubicBezTo>
                      <a:pt x="710" y="284"/>
                      <a:pt x="718" y="287"/>
                      <a:pt x="724" y="292"/>
                    </a:cubicBezTo>
                    <a:cubicBezTo>
                      <a:pt x="730" y="297"/>
                      <a:pt x="733" y="304"/>
                      <a:pt x="733" y="312"/>
                    </a:cubicBezTo>
                    <a:cubicBezTo>
                      <a:pt x="715" y="313"/>
                      <a:pt x="715" y="313"/>
                      <a:pt x="715" y="313"/>
                    </a:cubicBezTo>
                    <a:cubicBezTo>
                      <a:pt x="714" y="308"/>
                      <a:pt x="712" y="305"/>
                      <a:pt x="710" y="303"/>
                    </a:cubicBezTo>
                    <a:cubicBezTo>
                      <a:pt x="707" y="301"/>
                      <a:pt x="703" y="299"/>
                      <a:pt x="698" y="299"/>
                    </a:cubicBezTo>
                    <a:cubicBezTo>
                      <a:pt x="693" y="299"/>
                      <a:pt x="688" y="301"/>
                      <a:pt x="685" y="303"/>
                    </a:cubicBezTo>
                    <a:cubicBezTo>
                      <a:pt x="683" y="304"/>
                      <a:pt x="682" y="306"/>
                      <a:pt x="682" y="308"/>
                    </a:cubicBezTo>
                    <a:cubicBezTo>
                      <a:pt x="682" y="311"/>
                      <a:pt x="683" y="312"/>
                      <a:pt x="685" y="314"/>
                    </a:cubicBezTo>
                    <a:cubicBezTo>
                      <a:pt x="687" y="316"/>
                      <a:pt x="693" y="318"/>
                      <a:pt x="702" y="320"/>
                    </a:cubicBezTo>
                    <a:cubicBezTo>
                      <a:pt x="711" y="322"/>
                      <a:pt x="718" y="324"/>
                      <a:pt x="722" y="327"/>
                    </a:cubicBezTo>
                    <a:cubicBezTo>
                      <a:pt x="726" y="329"/>
                      <a:pt x="730" y="332"/>
                      <a:pt x="732" y="336"/>
                    </a:cubicBezTo>
                    <a:cubicBezTo>
                      <a:pt x="734" y="340"/>
                      <a:pt x="736" y="345"/>
                      <a:pt x="736" y="351"/>
                    </a:cubicBezTo>
                    <a:cubicBezTo>
                      <a:pt x="736" y="356"/>
                      <a:pt x="734" y="361"/>
                      <a:pt x="731" y="365"/>
                    </a:cubicBezTo>
                    <a:cubicBezTo>
                      <a:pt x="728" y="370"/>
                      <a:pt x="724" y="373"/>
                      <a:pt x="719" y="375"/>
                    </a:cubicBezTo>
                    <a:cubicBezTo>
                      <a:pt x="714" y="378"/>
                      <a:pt x="707" y="379"/>
                      <a:pt x="699" y="379"/>
                    </a:cubicBezTo>
                    <a:cubicBezTo>
                      <a:pt x="688" y="379"/>
                      <a:pt x="679" y="376"/>
                      <a:pt x="672" y="371"/>
                    </a:cubicBezTo>
                    <a:cubicBezTo>
                      <a:pt x="666" y="365"/>
                      <a:pt x="663" y="358"/>
                      <a:pt x="661" y="347"/>
                    </a:cubicBezTo>
                    <a:close/>
                    <a:moveTo>
                      <a:pt x="754" y="347"/>
                    </a:moveTo>
                    <a:cubicBezTo>
                      <a:pt x="772" y="346"/>
                      <a:pt x="772" y="346"/>
                      <a:pt x="772" y="346"/>
                    </a:cubicBezTo>
                    <a:cubicBezTo>
                      <a:pt x="773" y="352"/>
                      <a:pt x="775" y="356"/>
                      <a:pt x="778" y="359"/>
                    </a:cubicBezTo>
                    <a:cubicBezTo>
                      <a:pt x="781" y="362"/>
                      <a:pt x="786" y="363"/>
                      <a:pt x="791" y="363"/>
                    </a:cubicBezTo>
                    <a:cubicBezTo>
                      <a:pt x="797" y="363"/>
                      <a:pt x="802" y="362"/>
                      <a:pt x="805" y="359"/>
                    </a:cubicBezTo>
                    <a:cubicBezTo>
                      <a:pt x="808" y="357"/>
                      <a:pt x="809" y="354"/>
                      <a:pt x="809" y="351"/>
                    </a:cubicBezTo>
                    <a:cubicBezTo>
                      <a:pt x="809" y="348"/>
                      <a:pt x="809" y="347"/>
                      <a:pt x="808" y="345"/>
                    </a:cubicBezTo>
                    <a:cubicBezTo>
                      <a:pt x="806" y="344"/>
                      <a:pt x="804" y="342"/>
                      <a:pt x="801" y="341"/>
                    </a:cubicBezTo>
                    <a:cubicBezTo>
                      <a:pt x="799" y="340"/>
                      <a:pt x="794" y="339"/>
                      <a:pt x="786" y="337"/>
                    </a:cubicBezTo>
                    <a:cubicBezTo>
                      <a:pt x="776" y="335"/>
                      <a:pt x="769" y="332"/>
                      <a:pt x="765" y="328"/>
                    </a:cubicBezTo>
                    <a:cubicBezTo>
                      <a:pt x="760" y="323"/>
                      <a:pt x="757" y="317"/>
                      <a:pt x="757" y="310"/>
                    </a:cubicBezTo>
                    <a:cubicBezTo>
                      <a:pt x="757" y="305"/>
                      <a:pt x="758" y="301"/>
                      <a:pt x="761" y="297"/>
                    </a:cubicBezTo>
                    <a:cubicBezTo>
                      <a:pt x="763" y="293"/>
                      <a:pt x="767" y="290"/>
                      <a:pt x="772" y="287"/>
                    </a:cubicBezTo>
                    <a:cubicBezTo>
                      <a:pt x="777" y="285"/>
                      <a:pt x="783" y="284"/>
                      <a:pt x="790" y="284"/>
                    </a:cubicBezTo>
                    <a:cubicBezTo>
                      <a:pt x="802" y="284"/>
                      <a:pt x="810" y="287"/>
                      <a:pt x="816" y="292"/>
                    </a:cubicBezTo>
                    <a:cubicBezTo>
                      <a:pt x="822" y="297"/>
                      <a:pt x="825" y="304"/>
                      <a:pt x="825" y="312"/>
                    </a:cubicBezTo>
                    <a:cubicBezTo>
                      <a:pt x="807" y="313"/>
                      <a:pt x="807" y="313"/>
                      <a:pt x="807" y="313"/>
                    </a:cubicBezTo>
                    <a:cubicBezTo>
                      <a:pt x="806" y="308"/>
                      <a:pt x="804" y="305"/>
                      <a:pt x="802" y="303"/>
                    </a:cubicBezTo>
                    <a:cubicBezTo>
                      <a:pt x="799" y="301"/>
                      <a:pt x="795" y="299"/>
                      <a:pt x="790" y="299"/>
                    </a:cubicBezTo>
                    <a:cubicBezTo>
                      <a:pt x="785" y="299"/>
                      <a:pt x="780" y="301"/>
                      <a:pt x="777" y="303"/>
                    </a:cubicBezTo>
                    <a:cubicBezTo>
                      <a:pt x="776" y="304"/>
                      <a:pt x="775" y="306"/>
                      <a:pt x="775" y="308"/>
                    </a:cubicBezTo>
                    <a:cubicBezTo>
                      <a:pt x="775" y="311"/>
                      <a:pt x="775" y="312"/>
                      <a:pt x="777" y="314"/>
                    </a:cubicBezTo>
                    <a:cubicBezTo>
                      <a:pt x="780" y="316"/>
                      <a:pt x="785" y="318"/>
                      <a:pt x="794" y="320"/>
                    </a:cubicBezTo>
                    <a:cubicBezTo>
                      <a:pt x="803" y="322"/>
                      <a:pt x="810" y="324"/>
                      <a:pt x="814" y="327"/>
                    </a:cubicBezTo>
                    <a:cubicBezTo>
                      <a:pt x="818" y="329"/>
                      <a:pt x="822" y="332"/>
                      <a:pt x="824" y="336"/>
                    </a:cubicBezTo>
                    <a:cubicBezTo>
                      <a:pt x="827" y="340"/>
                      <a:pt x="828" y="345"/>
                      <a:pt x="828" y="351"/>
                    </a:cubicBezTo>
                    <a:cubicBezTo>
                      <a:pt x="828" y="356"/>
                      <a:pt x="826" y="361"/>
                      <a:pt x="824" y="365"/>
                    </a:cubicBezTo>
                    <a:cubicBezTo>
                      <a:pt x="821" y="370"/>
                      <a:pt x="817" y="373"/>
                      <a:pt x="811" y="375"/>
                    </a:cubicBezTo>
                    <a:cubicBezTo>
                      <a:pt x="806" y="378"/>
                      <a:pt x="799" y="379"/>
                      <a:pt x="791" y="379"/>
                    </a:cubicBezTo>
                    <a:cubicBezTo>
                      <a:pt x="780" y="379"/>
                      <a:pt x="771" y="376"/>
                      <a:pt x="765" y="371"/>
                    </a:cubicBezTo>
                    <a:cubicBezTo>
                      <a:pt x="758" y="365"/>
                      <a:pt x="755" y="358"/>
                      <a:pt x="754" y="347"/>
                    </a:cubicBezTo>
                    <a:close/>
                    <a:moveTo>
                      <a:pt x="888" y="347"/>
                    </a:moveTo>
                    <a:cubicBezTo>
                      <a:pt x="906" y="346"/>
                      <a:pt x="906" y="346"/>
                      <a:pt x="906" y="346"/>
                    </a:cubicBezTo>
                    <a:cubicBezTo>
                      <a:pt x="907" y="352"/>
                      <a:pt x="910" y="356"/>
                      <a:pt x="913" y="359"/>
                    </a:cubicBezTo>
                    <a:cubicBezTo>
                      <a:pt x="916" y="362"/>
                      <a:pt x="921" y="363"/>
                      <a:pt x="926" y="363"/>
                    </a:cubicBezTo>
                    <a:cubicBezTo>
                      <a:pt x="932" y="363"/>
                      <a:pt x="937" y="362"/>
                      <a:pt x="940" y="359"/>
                    </a:cubicBezTo>
                    <a:cubicBezTo>
                      <a:pt x="943" y="357"/>
                      <a:pt x="944" y="354"/>
                      <a:pt x="944" y="351"/>
                    </a:cubicBezTo>
                    <a:cubicBezTo>
                      <a:pt x="944" y="348"/>
                      <a:pt x="944" y="347"/>
                      <a:pt x="942" y="345"/>
                    </a:cubicBezTo>
                    <a:cubicBezTo>
                      <a:pt x="941" y="344"/>
                      <a:pt x="939" y="342"/>
                      <a:pt x="936" y="341"/>
                    </a:cubicBezTo>
                    <a:cubicBezTo>
                      <a:pt x="933" y="340"/>
                      <a:pt x="929" y="339"/>
                      <a:pt x="921" y="337"/>
                    </a:cubicBezTo>
                    <a:cubicBezTo>
                      <a:pt x="911" y="335"/>
                      <a:pt x="904" y="332"/>
                      <a:pt x="900" y="328"/>
                    </a:cubicBezTo>
                    <a:cubicBezTo>
                      <a:pt x="894" y="323"/>
                      <a:pt x="892" y="317"/>
                      <a:pt x="892" y="310"/>
                    </a:cubicBezTo>
                    <a:cubicBezTo>
                      <a:pt x="892" y="305"/>
                      <a:pt x="893" y="301"/>
                      <a:pt x="896" y="297"/>
                    </a:cubicBezTo>
                    <a:cubicBezTo>
                      <a:pt x="898" y="293"/>
                      <a:pt x="902" y="290"/>
                      <a:pt x="907" y="287"/>
                    </a:cubicBezTo>
                    <a:cubicBezTo>
                      <a:pt x="912" y="285"/>
                      <a:pt x="918" y="284"/>
                      <a:pt x="925" y="284"/>
                    </a:cubicBezTo>
                    <a:cubicBezTo>
                      <a:pt x="936" y="284"/>
                      <a:pt x="945" y="287"/>
                      <a:pt x="951" y="292"/>
                    </a:cubicBezTo>
                    <a:cubicBezTo>
                      <a:pt x="957" y="297"/>
                      <a:pt x="960" y="304"/>
                      <a:pt x="960" y="312"/>
                    </a:cubicBezTo>
                    <a:cubicBezTo>
                      <a:pt x="942" y="313"/>
                      <a:pt x="942" y="313"/>
                      <a:pt x="942" y="313"/>
                    </a:cubicBezTo>
                    <a:cubicBezTo>
                      <a:pt x="941" y="308"/>
                      <a:pt x="939" y="305"/>
                      <a:pt x="936" y="303"/>
                    </a:cubicBezTo>
                    <a:cubicBezTo>
                      <a:pt x="934" y="301"/>
                      <a:pt x="930" y="299"/>
                      <a:pt x="925" y="299"/>
                    </a:cubicBezTo>
                    <a:cubicBezTo>
                      <a:pt x="919" y="299"/>
                      <a:pt x="915" y="301"/>
                      <a:pt x="912" y="303"/>
                    </a:cubicBezTo>
                    <a:cubicBezTo>
                      <a:pt x="910" y="304"/>
                      <a:pt x="909" y="306"/>
                      <a:pt x="909" y="308"/>
                    </a:cubicBezTo>
                    <a:cubicBezTo>
                      <a:pt x="909" y="311"/>
                      <a:pt x="910" y="312"/>
                      <a:pt x="912" y="314"/>
                    </a:cubicBezTo>
                    <a:cubicBezTo>
                      <a:pt x="914" y="316"/>
                      <a:pt x="920" y="318"/>
                      <a:pt x="929" y="320"/>
                    </a:cubicBezTo>
                    <a:cubicBezTo>
                      <a:pt x="938" y="322"/>
                      <a:pt x="945" y="324"/>
                      <a:pt x="949" y="327"/>
                    </a:cubicBezTo>
                    <a:cubicBezTo>
                      <a:pt x="953" y="329"/>
                      <a:pt x="957" y="332"/>
                      <a:pt x="959" y="336"/>
                    </a:cubicBezTo>
                    <a:cubicBezTo>
                      <a:pt x="961" y="340"/>
                      <a:pt x="963" y="345"/>
                      <a:pt x="963" y="351"/>
                    </a:cubicBezTo>
                    <a:cubicBezTo>
                      <a:pt x="963" y="356"/>
                      <a:pt x="961" y="361"/>
                      <a:pt x="958" y="365"/>
                    </a:cubicBezTo>
                    <a:cubicBezTo>
                      <a:pt x="955" y="370"/>
                      <a:pt x="951" y="373"/>
                      <a:pt x="946" y="375"/>
                    </a:cubicBezTo>
                    <a:cubicBezTo>
                      <a:pt x="941" y="378"/>
                      <a:pt x="934" y="379"/>
                      <a:pt x="926" y="379"/>
                    </a:cubicBezTo>
                    <a:cubicBezTo>
                      <a:pt x="914" y="379"/>
                      <a:pt x="906" y="376"/>
                      <a:pt x="899" y="371"/>
                    </a:cubicBezTo>
                    <a:cubicBezTo>
                      <a:pt x="893" y="365"/>
                      <a:pt x="889" y="358"/>
                      <a:pt x="888" y="347"/>
                    </a:cubicBezTo>
                    <a:close/>
                    <a:moveTo>
                      <a:pt x="985" y="286"/>
                    </a:moveTo>
                    <a:cubicBezTo>
                      <a:pt x="1003" y="286"/>
                      <a:pt x="1003" y="286"/>
                      <a:pt x="1003" y="286"/>
                    </a:cubicBezTo>
                    <a:cubicBezTo>
                      <a:pt x="1003" y="335"/>
                      <a:pt x="1003" y="335"/>
                      <a:pt x="1003" y="335"/>
                    </a:cubicBezTo>
                    <a:cubicBezTo>
                      <a:pt x="1003" y="343"/>
                      <a:pt x="1004" y="348"/>
                      <a:pt x="1004" y="351"/>
                    </a:cubicBezTo>
                    <a:cubicBezTo>
                      <a:pt x="1005" y="354"/>
                      <a:pt x="1007" y="357"/>
                      <a:pt x="1010" y="360"/>
                    </a:cubicBezTo>
                    <a:cubicBezTo>
                      <a:pt x="1013" y="362"/>
                      <a:pt x="1017" y="363"/>
                      <a:pt x="1022" y="363"/>
                    </a:cubicBezTo>
                    <a:cubicBezTo>
                      <a:pt x="1027" y="363"/>
                      <a:pt x="1031" y="362"/>
                      <a:pt x="1034" y="360"/>
                    </a:cubicBezTo>
                    <a:cubicBezTo>
                      <a:pt x="1037" y="358"/>
                      <a:pt x="1038" y="355"/>
                      <a:pt x="1039" y="352"/>
                    </a:cubicBezTo>
                    <a:cubicBezTo>
                      <a:pt x="1039" y="349"/>
                      <a:pt x="1039" y="344"/>
                      <a:pt x="1039" y="336"/>
                    </a:cubicBezTo>
                    <a:cubicBezTo>
                      <a:pt x="1039" y="286"/>
                      <a:pt x="1039" y="286"/>
                      <a:pt x="1039" y="286"/>
                    </a:cubicBezTo>
                    <a:cubicBezTo>
                      <a:pt x="1058" y="286"/>
                      <a:pt x="1058" y="286"/>
                      <a:pt x="1058" y="286"/>
                    </a:cubicBezTo>
                    <a:cubicBezTo>
                      <a:pt x="1058" y="334"/>
                      <a:pt x="1058" y="334"/>
                      <a:pt x="1058" y="334"/>
                    </a:cubicBezTo>
                    <a:cubicBezTo>
                      <a:pt x="1058" y="345"/>
                      <a:pt x="1057" y="353"/>
                      <a:pt x="1056" y="357"/>
                    </a:cubicBezTo>
                    <a:cubicBezTo>
                      <a:pt x="1055" y="362"/>
                      <a:pt x="1054" y="365"/>
                      <a:pt x="1051" y="369"/>
                    </a:cubicBezTo>
                    <a:cubicBezTo>
                      <a:pt x="1048" y="372"/>
                      <a:pt x="1045" y="374"/>
                      <a:pt x="1040" y="376"/>
                    </a:cubicBezTo>
                    <a:cubicBezTo>
                      <a:pt x="1036" y="378"/>
                      <a:pt x="1030" y="379"/>
                      <a:pt x="1023" y="379"/>
                    </a:cubicBezTo>
                    <a:cubicBezTo>
                      <a:pt x="1014" y="379"/>
                      <a:pt x="1007" y="378"/>
                      <a:pt x="1003" y="376"/>
                    </a:cubicBezTo>
                    <a:cubicBezTo>
                      <a:pt x="998" y="374"/>
                      <a:pt x="995" y="371"/>
                      <a:pt x="992" y="368"/>
                    </a:cubicBezTo>
                    <a:cubicBezTo>
                      <a:pt x="989" y="365"/>
                      <a:pt x="988" y="361"/>
                      <a:pt x="987" y="358"/>
                    </a:cubicBezTo>
                    <a:cubicBezTo>
                      <a:pt x="986" y="352"/>
                      <a:pt x="985" y="345"/>
                      <a:pt x="985" y="335"/>
                    </a:cubicBezTo>
                    <a:lnTo>
                      <a:pt x="985" y="286"/>
                    </a:lnTo>
                    <a:close/>
                    <a:moveTo>
                      <a:pt x="1084" y="377"/>
                    </a:moveTo>
                    <a:cubicBezTo>
                      <a:pt x="1084" y="286"/>
                      <a:pt x="1084" y="286"/>
                      <a:pt x="1084" y="286"/>
                    </a:cubicBezTo>
                    <a:cubicBezTo>
                      <a:pt x="1102" y="286"/>
                      <a:pt x="1102" y="286"/>
                      <a:pt x="1102" y="286"/>
                    </a:cubicBezTo>
                    <a:cubicBezTo>
                      <a:pt x="1102" y="377"/>
                      <a:pt x="1102" y="377"/>
                      <a:pt x="1102" y="377"/>
                    </a:cubicBezTo>
                    <a:lnTo>
                      <a:pt x="1084" y="377"/>
                    </a:lnTo>
                    <a:close/>
                    <a:moveTo>
                      <a:pt x="1147" y="377"/>
                    </a:moveTo>
                    <a:cubicBezTo>
                      <a:pt x="1147" y="301"/>
                      <a:pt x="1147" y="301"/>
                      <a:pt x="1147" y="301"/>
                    </a:cubicBezTo>
                    <a:cubicBezTo>
                      <a:pt x="1120" y="301"/>
                      <a:pt x="1120" y="301"/>
                      <a:pt x="1120" y="301"/>
                    </a:cubicBezTo>
                    <a:cubicBezTo>
                      <a:pt x="1120" y="286"/>
                      <a:pt x="1120" y="286"/>
                      <a:pt x="1120" y="286"/>
                    </a:cubicBezTo>
                    <a:cubicBezTo>
                      <a:pt x="1193" y="286"/>
                      <a:pt x="1193" y="286"/>
                      <a:pt x="1193" y="286"/>
                    </a:cubicBezTo>
                    <a:cubicBezTo>
                      <a:pt x="1193" y="301"/>
                      <a:pt x="1193" y="301"/>
                      <a:pt x="1193" y="301"/>
                    </a:cubicBezTo>
                    <a:cubicBezTo>
                      <a:pt x="1166" y="301"/>
                      <a:pt x="1166" y="301"/>
                      <a:pt x="1166" y="301"/>
                    </a:cubicBezTo>
                    <a:cubicBezTo>
                      <a:pt x="1166" y="377"/>
                      <a:pt x="1166" y="377"/>
                      <a:pt x="1166" y="377"/>
                    </a:cubicBezTo>
                    <a:lnTo>
                      <a:pt x="1147" y="377"/>
                    </a:lnTo>
                    <a:close/>
                    <a:moveTo>
                      <a:pt x="1212" y="377"/>
                    </a:moveTo>
                    <a:cubicBezTo>
                      <a:pt x="1212" y="286"/>
                      <a:pt x="1212" y="286"/>
                      <a:pt x="1212" y="286"/>
                    </a:cubicBezTo>
                    <a:cubicBezTo>
                      <a:pt x="1280" y="286"/>
                      <a:pt x="1280" y="286"/>
                      <a:pt x="1280" y="286"/>
                    </a:cubicBezTo>
                    <a:cubicBezTo>
                      <a:pt x="1280" y="301"/>
                      <a:pt x="1280" y="301"/>
                      <a:pt x="1280" y="301"/>
                    </a:cubicBezTo>
                    <a:cubicBezTo>
                      <a:pt x="1230" y="301"/>
                      <a:pt x="1230" y="301"/>
                      <a:pt x="1230" y="301"/>
                    </a:cubicBezTo>
                    <a:cubicBezTo>
                      <a:pt x="1230" y="321"/>
                      <a:pt x="1230" y="321"/>
                      <a:pt x="1230" y="321"/>
                    </a:cubicBezTo>
                    <a:cubicBezTo>
                      <a:pt x="1276" y="321"/>
                      <a:pt x="1276" y="321"/>
                      <a:pt x="1276" y="321"/>
                    </a:cubicBezTo>
                    <a:cubicBezTo>
                      <a:pt x="1276" y="337"/>
                      <a:pt x="1276" y="337"/>
                      <a:pt x="1276" y="337"/>
                    </a:cubicBezTo>
                    <a:cubicBezTo>
                      <a:pt x="1230" y="337"/>
                      <a:pt x="1230" y="337"/>
                      <a:pt x="1230" y="337"/>
                    </a:cubicBezTo>
                    <a:cubicBezTo>
                      <a:pt x="1230" y="362"/>
                      <a:pt x="1230" y="362"/>
                      <a:pt x="1230" y="362"/>
                    </a:cubicBezTo>
                    <a:cubicBezTo>
                      <a:pt x="1281" y="362"/>
                      <a:pt x="1281" y="362"/>
                      <a:pt x="1281" y="362"/>
                    </a:cubicBezTo>
                    <a:cubicBezTo>
                      <a:pt x="1281" y="377"/>
                      <a:pt x="1281" y="377"/>
                      <a:pt x="1281" y="377"/>
                    </a:cubicBezTo>
                    <a:lnTo>
                      <a:pt x="1212" y="377"/>
                    </a:lnTo>
                    <a:close/>
                    <a:moveTo>
                      <a:pt x="1280" y="206"/>
                    </a:moveTo>
                    <a:cubicBezTo>
                      <a:pt x="0" y="206"/>
                      <a:pt x="0" y="206"/>
                      <a:pt x="0" y="206"/>
                    </a:cubicBezTo>
                    <a:cubicBezTo>
                      <a:pt x="0" y="218"/>
                      <a:pt x="0" y="218"/>
                      <a:pt x="0" y="218"/>
                    </a:cubicBezTo>
                    <a:cubicBezTo>
                      <a:pt x="1280" y="218"/>
                      <a:pt x="1280" y="218"/>
                      <a:pt x="1280" y="218"/>
                    </a:cubicBezTo>
                    <a:lnTo>
                      <a:pt x="1280" y="206"/>
                    </a:ln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defTabSz="913698">
                  <a:defRPr/>
                </a:pPr>
                <a:endParaRPr lang="en-US" kern="0">
                  <a:solidFill>
                    <a:sysClr val="windowText" lastClr="000000"/>
                  </a:solidFill>
                  <a:latin typeface="Segoe UI"/>
                </a:endParaRPr>
              </a:p>
            </p:txBody>
          </p:sp>
        </p:grpSp>
        <p:grpSp>
          <p:nvGrpSpPr>
            <p:cNvPr id="28" name="Group 27">
              <a:extLst>
                <a:ext uri="{FF2B5EF4-FFF2-40B4-BE49-F238E27FC236}">
                  <a16:creationId xmlns:a16="http://schemas.microsoft.com/office/drawing/2014/main" id="{8504707A-D8B7-2D46-BF0E-EF8171A9BB13}"/>
                </a:ext>
              </a:extLst>
            </p:cNvPr>
            <p:cNvGrpSpPr/>
            <p:nvPr/>
          </p:nvGrpSpPr>
          <p:grpSpPr>
            <a:xfrm>
              <a:off x="1669271" y="3064089"/>
              <a:ext cx="745425" cy="745425"/>
              <a:chOff x="1486650" y="3524013"/>
              <a:chExt cx="745531" cy="745531"/>
            </a:xfrm>
          </p:grpSpPr>
          <p:sp>
            <p:nvSpPr>
              <p:cNvPr id="48" name="Oval 47">
                <a:extLst>
                  <a:ext uri="{FF2B5EF4-FFF2-40B4-BE49-F238E27FC236}">
                    <a16:creationId xmlns:a16="http://schemas.microsoft.com/office/drawing/2014/main" id="{DCF00C2E-146D-D847-B22F-5D5B3C3069BF}"/>
                  </a:ext>
                </a:extLst>
              </p:cNvPr>
              <p:cNvSpPr/>
              <p:nvPr/>
            </p:nvSpPr>
            <p:spPr bwMode="auto">
              <a:xfrm>
                <a:off x="1486650" y="3524013"/>
                <a:ext cx="745531" cy="745531"/>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Freeform 5">
                <a:extLst>
                  <a:ext uri="{FF2B5EF4-FFF2-40B4-BE49-F238E27FC236}">
                    <a16:creationId xmlns:a16="http://schemas.microsoft.com/office/drawing/2014/main" id="{2EADF4EC-8B0D-614F-B3C6-7AEDB0249973}"/>
                  </a:ext>
                </a:extLst>
              </p:cNvPr>
              <p:cNvSpPr>
                <a:spLocks noChangeAspect="1" noEditPoints="1"/>
              </p:cNvSpPr>
              <p:nvPr/>
            </p:nvSpPr>
            <p:spPr bwMode="black">
              <a:xfrm>
                <a:off x="1670542" y="3788884"/>
                <a:ext cx="434896" cy="215788"/>
              </a:xfrm>
              <a:custGeom>
                <a:avLst/>
                <a:gdLst>
                  <a:gd name="T0" fmla="*/ 0 w 1328"/>
                  <a:gd name="T1" fmla="*/ 0 h 657"/>
                  <a:gd name="T2" fmla="*/ 671 w 1328"/>
                  <a:gd name="T3" fmla="*/ 657 h 657"/>
                  <a:gd name="T4" fmla="*/ 788 w 1328"/>
                  <a:gd name="T5" fmla="*/ 123 h 657"/>
                  <a:gd name="T6" fmla="*/ 658 w 1328"/>
                  <a:gd name="T7" fmla="*/ 434 h 657"/>
                  <a:gd name="T8" fmla="*/ 430 w 1328"/>
                  <a:gd name="T9" fmla="*/ 123 h 657"/>
                  <a:gd name="T10" fmla="*/ 201 w 1328"/>
                  <a:gd name="T11" fmla="*/ 278 h 657"/>
                  <a:gd name="T12" fmla="*/ 189 w 1328"/>
                  <a:gd name="T13" fmla="*/ 205 h 657"/>
                  <a:gd name="T14" fmla="*/ 330 w 1328"/>
                  <a:gd name="T15" fmla="*/ 151 h 657"/>
                  <a:gd name="T16" fmla="*/ 181 w 1328"/>
                  <a:gd name="T17" fmla="*/ 116 h 657"/>
                  <a:gd name="T18" fmla="*/ 19 w 1328"/>
                  <a:gd name="T19" fmla="*/ 240 h 657"/>
                  <a:gd name="T20" fmla="*/ 153 w 1328"/>
                  <a:gd name="T21" fmla="*/ 372 h 657"/>
                  <a:gd name="T22" fmla="*/ 210 w 1328"/>
                  <a:gd name="T23" fmla="*/ 434 h 657"/>
                  <a:gd name="T24" fmla="*/ 60 w 1328"/>
                  <a:gd name="T25" fmla="*/ 417 h 657"/>
                  <a:gd name="T26" fmla="*/ 167 w 1328"/>
                  <a:gd name="T27" fmla="*/ 536 h 657"/>
                  <a:gd name="T28" fmla="*/ 286 w 1328"/>
                  <a:gd name="T29" fmla="*/ 498 h 657"/>
                  <a:gd name="T30" fmla="*/ 278 w 1328"/>
                  <a:gd name="T31" fmla="*/ 529 h 657"/>
                  <a:gd name="T32" fmla="*/ 417 w 1328"/>
                  <a:gd name="T33" fmla="*/ 469 h 657"/>
                  <a:gd name="T34" fmla="*/ 554 w 1328"/>
                  <a:gd name="T35" fmla="*/ 469 h 657"/>
                  <a:gd name="T36" fmla="*/ 767 w 1328"/>
                  <a:gd name="T37" fmla="*/ 529 h 657"/>
                  <a:gd name="T38" fmla="*/ 809 w 1328"/>
                  <a:gd name="T39" fmla="*/ 404 h 657"/>
                  <a:gd name="T40" fmla="*/ 788 w 1328"/>
                  <a:gd name="T41" fmla="*/ 123 h 657"/>
                  <a:gd name="T42" fmla="*/ 445 w 1328"/>
                  <a:gd name="T43" fmla="*/ 382 h 657"/>
                  <a:gd name="T44" fmla="*/ 487 w 1328"/>
                  <a:gd name="T45" fmla="*/ 251 h 657"/>
                  <a:gd name="T46" fmla="*/ 486 w 1328"/>
                  <a:gd name="T47" fmla="*/ 389 h 657"/>
                  <a:gd name="T48" fmla="*/ 767 w 1328"/>
                  <a:gd name="T49" fmla="*/ 314 h 657"/>
                  <a:gd name="T50" fmla="*/ 796 w 1328"/>
                  <a:gd name="T51" fmla="*/ 209 h 657"/>
                  <a:gd name="T52" fmla="*/ 796 w 1328"/>
                  <a:gd name="T53" fmla="*/ 314 h 657"/>
                  <a:gd name="T54" fmla="*/ 868 w 1328"/>
                  <a:gd name="T55" fmla="*/ 578 h 657"/>
                  <a:gd name="T56" fmla="*/ 868 w 1328"/>
                  <a:gd name="T57" fmla="*/ 649 h 657"/>
                  <a:gd name="T58" fmla="*/ 868 w 1328"/>
                  <a:gd name="T59" fmla="*/ 657 h 657"/>
                  <a:gd name="T60" fmla="*/ 868 w 1328"/>
                  <a:gd name="T61" fmla="*/ 571 h 657"/>
                  <a:gd name="T62" fmla="*/ 868 w 1328"/>
                  <a:gd name="T63" fmla="*/ 657 h 657"/>
                  <a:gd name="T64" fmla="*/ 867 w 1328"/>
                  <a:gd name="T65" fmla="*/ 617 h 657"/>
                  <a:gd name="T66" fmla="*/ 889 w 1328"/>
                  <a:gd name="T67" fmla="*/ 638 h 657"/>
                  <a:gd name="T68" fmla="*/ 887 w 1328"/>
                  <a:gd name="T69" fmla="*/ 603 h 657"/>
                  <a:gd name="T70" fmla="*/ 851 w 1328"/>
                  <a:gd name="T71" fmla="*/ 589 h 657"/>
                  <a:gd name="T72" fmla="*/ 859 w 1328"/>
                  <a:gd name="T73" fmla="*/ 638 h 657"/>
                  <a:gd name="T74" fmla="*/ 859 w 1328"/>
                  <a:gd name="T75" fmla="*/ 611 h 657"/>
                  <a:gd name="T76" fmla="*/ 869 w 1328"/>
                  <a:gd name="T77" fmla="*/ 596 h 657"/>
                  <a:gd name="T78" fmla="*/ 868 w 1328"/>
                  <a:gd name="T79" fmla="*/ 611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8" h="657">
                    <a:moveTo>
                      <a:pt x="0" y="657"/>
                    </a:moveTo>
                    <a:cubicBezTo>
                      <a:pt x="0" y="0"/>
                      <a:pt x="0" y="0"/>
                      <a:pt x="0" y="0"/>
                    </a:cubicBezTo>
                    <a:cubicBezTo>
                      <a:pt x="1328" y="0"/>
                      <a:pt x="1328" y="0"/>
                      <a:pt x="1328" y="0"/>
                    </a:cubicBezTo>
                    <a:cubicBezTo>
                      <a:pt x="671" y="657"/>
                      <a:pt x="671" y="657"/>
                      <a:pt x="671" y="657"/>
                    </a:cubicBezTo>
                    <a:cubicBezTo>
                      <a:pt x="0" y="657"/>
                      <a:pt x="0" y="657"/>
                      <a:pt x="0" y="657"/>
                    </a:cubicBezTo>
                    <a:moveTo>
                      <a:pt x="788" y="123"/>
                    </a:moveTo>
                    <a:cubicBezTo>
                      <a:pt x="658" y="123"/>
                      <a:pt x="658" y="123"/>
                      <a:pt x="658" y="123"/>
                    </a:cubicBezTo>
                    <a:cubicBezTo>
                      <a:pt x="658" y="434"/>
                      <a:pt x="658" y="434"/>
                      <a:pt x="658" y="434"/>
                    </a:cubicBezTo>
                    <a:cubicBezTo>
                      <a:pt x="544" y="123"/>
                      <a:pt x="544" y="123"/>
                      <a:pt x="544" y="123"/>
                    </a:cubicBezTo>
                    <a:cubicBezTo>
                      <a:pt x="430" y="123"/>
                      <a:pt x="430" y="123"/>
                      <a:pt x="430" y="123"/>
                    </a:cubicBezTo>
                    <a:cubicBezTo>
                      <a:pt x="333" y="383"/>
                      <a:pt x="333" y="383"/>
                      <a:pt x="333" y="383"/>
                    </a:cubicBezTo>
                    <a:cubicBezTo>
                      <a:pt x="323" y="318"/>
                      <a:pt x="255" y="295"/>
                      <a:pt x="201" y="278"/>
                    </a:cubicBezTo>
                    <a:cubicBezTo>
                      <a:pt x="166" y="267"/>
                      <a:pt x="129" y="250"/>
                      <a:pt x="129" y="232"/>
                    </a:cubicBezTo>
                    <a:cubicBezTo>
                      <a:pt x="130" y="217"/>
                      <a:pt x="149" y="203"/>
                      <a:pt x="189" y="205"/>
                    </a:cubicBezTo>
                    <a:cubicBezTo>
                      <a:pt x="215" y="206"/>
                      <a:pt x="238" y="208"/>
                      <a:pt x="284" y="231"/>
                    </a:cubicBezTo>
                    <a:cubicBezTo>
                      <a:pt x="330" y="151"/>
                      <a:pt x="330" y="151"/>
                      <a:pt x="330" y="151"/>
                    </a:cubicBezTo>
                    <a:cubicBezTo>
                      <a:pt x="287" y="130"/>
                      <a:pt x="229" y="117"/>
                      <a:pt x="182" y="116"/>
                    </a:cubicBezTo>
                    <a:cubicBezTo>
                      <a:pt x="181" y="116"/>
                      <a:pt x="181" y="116"/>
                      <a:pt x="181" y="116"/>
                    </a:cubicBezTo>
                    <a:cubicBezTo>
                      <a:pt x="126" y="116"/>
                      <a:pt x="79" y="134"/>
                      <a:pt x="51" y="164"/>
                    </a:cubicBezTo>
                    <a:cubicBezTo>
                      <a:pt x="31" y="185"/>
                      <a:pt x="20" y="211"/>
                      <a:pt x="19" y="240"/>
                    </a:cubicBezTo>
                    <a:cubicBezTo>
                      <a:pt x="19" y="280"/>
                      <a:pt x="33" y="309"/>
                      <a:pt x="64" y="332"/>
                    </a:cubicBezTo>
                    <a:cubicBezTo>
                      <a:pt x="90" y="351"/>
                      <a:pt x="124" y="363"/>
                      <a:pt x="153" y="372"/>
                    </a:cubicBezTo>
                    <a:cubicBezTo>
                      <a:pt x="189" y="383"/>
                      <a:pt x="219" y="393"/>
                      <a:pt x="218" y="414"/>
                    </a:cubicBezTo>
                    <a:cubicBezTo>
                      <a:pt x="218" y="422"/>
                      <a:pt x="215" y="429"/>
                      <a:pt x="210" y="434"/>
                    </a:cubicBezTo>
                    <a:cubicBezTo>
                      <a:pt x="201" y="444"/>
                      <a:pt x="187" y="447"/>
                      <a:pt x="168" y="448"/>
                    </a:cubicBezTo>
                    <a:cubicBezTo>
                      <a:pt x="131" y="448"/>
                      <a:pt x="103" y="443"/>
                      <a:pt x="60" y="417"/>
                    </a:cubicBezTo>
                    <a:cubicBezTo>
                      <a:pt x="19" y="497"/>
                      <a:pt x="19" y="497"/>
                      <a:pt x="19" y="497"/>
                    </a:cubicBezTo>
                    <a:cubicBezTo>
                      <a:pt x="63" y="522"/>
                      <a:pt x="115" y="536"/>
                      <a:pt x="167" y="536"/>
                    </a:cubicBezTo>
                    <a:cubicBezTo>
                      <a:pt x="174" y="536"/>
                      <a:pt x="174" y="536"/>
                      <a:pt x="174" y="536"/>
                    </a:cubicBezTo>
                    <a:cubicBezTo>
                      <a:pt x="220" y="535"/>
                      <a:pt x="257" y="522"/>
                      <a:pt x="286" y="498"/>
                    </a:cubicBezTo>
                    <a:cubicBezTo>
                      <a:pt x="288" y="497"/>
                      <a:pt x="290" y="496"/>
                      <a:pt x="291" y="494"/>
                    </a:cubicBezTo>
                    <a:cubicBezTo>
                      <a:pt x="278" y="529"/>
                      <a:pt x="278" y="529"/>
                      <a:pt x="278" y="529"/>
                    </a:cubicBezTo>
                    <a:cubicBezTo>
                      <a:pt x="397" y="529"/>
                      <a:pt x="397" y="529"/>
                      <a:pt x="397" y="529"/>
                    </a:cubicBezTo>
                    <a:cubicBezTo>
                      <a:pt x="417" y="469"/>
                      <a:pt x="417" y="469"/>
                      <a:pt x="417" y="469"/>
                    </a:cubicBezTo>
                    <a:cubicBezTo>
                      <a:pt x="438" y="476"/>
                      <a:pt x="461" y="480"/>
                      <a:pt x="486" y="480"/>
                    </a:cubicBezTo>
                    <a:cubicBezTo>
                      <a:pt x="511" y="480"/>
                      <a:pt x="534" y="476"/>
                      <a:pt x="554" y="469"/>
                    </a:cubicBezTo>
                    <a:cubicBezTo>
                      <a:pt x="574" y="529"/>
                      <a:pt x="574" y="529"/>
                      <a:pt x="574" y="529"/>
                    </a:cubicBezTo>
                    <a:cubicBezTo>
                      <a:pt x="767" y="529"/>
                      <a:pt x="767" y="529"/>
                      <a:pt x="767" y="529"/>
                    </a:cubicBezTo>
                    <a:cubicBezTo>
                      <a:pt x="767" y="404"/>
                      <a:pt x="767" y="404"/>
                      <a:pt x="767" y="404"/>
                    </a:cubicBezTo>
                    <a:cubicBezTo>
                      <a:pt x="809" y="404"/>
                      <a:pt x="809" y="404"/>
                      <a:pt x="809" y="404"/>
                    </a:cubicBezTo>
                    <a:cubicBezTo>
                      <a:pt x="911" y="404"/>
                      <a:pt x="972" y="352"/>
                      <a:pt x="972" y="265"/>
                    </a:cubicBezTo>
                    <a:cubicBezTo>
                      <a:pt x="972" y="168"/>
                      <a:pt x="913" y="123"/>
                      <a:pt x="788" y="123"/>
                    </a:cubicBezTo>
                    <a:moveTo>
                      <a:pt x="486" y="389"/>
                    </a:moveTo>
                    <a:cubicBezTo>
                      <a:pt x="471" y="389"/>
                      <a:pt x="457" y="387"/>
                      <a:pt x="445" y="382"/>
                    </a:cubicBezTo>
                    <a:cubicBezTo>
                      <a:pt x="486" y="251"/>
                      <a:pt x="486" y="251"/>
                      <a:pt x="486" y="251"/>
                    </a:cubicBezTo>
                    <a:cubicBezTo>
                      <a:pt x="487" y="251"/>
                      <a:pt x="487" y="251"/>
                      <a:pt x="487" y="251"/>
                    </a:cubicBezTo>
                    <a:cubicBezTo>
                      <a:pt x="527" y="382"/>
                      <a:pt x="527" y="382"/>
                      <a:pt x="527" y="382"/>
                    </a:cubicBezTo>
                    <a:cubicBezTo>
                      <a:pt x="515" y="387"/>
                      <a:pt x="501" y="389"/>
                      <a:pt x="486" y="389"/>
                    </a:cubicBezTo>
                    <a:close/>
                    <a:moveTo>
                      <a:pt x="796" y="314"/>
                    </a:moveTo>
                    <a:cubicBezTo>
                      <a:pt x="767" y="314"/>
                      <a:pt x="767" y="314"/>
                      <a:pt x="767" y="314"/>
                    </a:cubicBezTo>
                    <a:cubicBezTo>
                      <a:pt x="767" y="209"/>
                      <a:pt x="767" y="209"/>
                      <a:pt x="767" y="209"/>
                    </a:cubicBezTo>
                    <a:cubicBezTo>
                      <a:pt x="796" y="209"/>
                      <a:pt x="796" y="209"/>
                      <a:pt x="796" y="209"/>
                    </a:cubicBezTo>
                    <a:cubicBezTo>
                      <a:pt x="834" y="209"/>
                      <a:pt x="865" y="222"/>
                      <a:pt x="865" y="261"/>
                    </a:cubicBezTo>
                    <a:cubicBezTo>
                      <a:pt x="865" y="301"/>
                      <a:pt x="834" y="314"/>
                      <a:pt x="796" y="314"/>
                    </a:cubicBezTo>
                    <a:moveTo>
                      <a:pt x="833" y="614"/>
                    </a:moveTo>
                    <a:cubicBezTo>
                      <a:pt x="833" y="594"/>
                      <a:pt x="848" y="578"/>
                      <a:pt x="868" y="578"/>
                    </a:cubicBezTo>
                    <a:cubicBezTo>
                      <a:pt x="887" y="578"/>
                      <a:pt x="902" y="594"/>
                      <a:pt x="902" y="614"/>
                    </a:cubicBezTo>
                    <a:cubicBezTo>
                      <a:pt x="902" y="634"/>
                      <a:pt x="887" y="649"/>
                      <a:pt x="868" y="649"/>
                    </a:cubicBezTo>
                    <a:cubicBezTo>
                      <a:pt x="848" y="649"/>
                      <a:pt x="833" y="634"/>
                      <a:pt x="833" y="614"/>
                    </a:cubicBezTo>
                    <a:moveTo>
                      <a:pt x="868" y="657"/>
                    </a:moveTo>
                    <a:cubicBezTo>
                      <a:pt x="891" y="657"/>
                      <a:pt x="911" y="638"/>
                      <a:pt x="911" y="614"/>
                    </a:cubicBezTo>
                    <a:cubicBezTo>
                      <a:pt x="911" y="589"/>
                      <a:pt x="891" y="571"/>
                      <a:pt x="868" y="571"/>
                    </a:cubicBezTo>
                    <a:cubicBezTo>
                      <a:pt x="844" y="571"/>
                      <a:pt x="825" y="589"/>
                      <a:pt x="825" y="614"/>
                    </a:cubicBezTo>
                    <a:cubicBezTo>
                      <a:pt x="825" y="638"/>
                      <a:pt x="844" y="657"/>
                      <a:pt x="868" y="657"/>
                    </a:cubicBezTo>
                    <a:close/>
                    <a:moveTo>
                      <a:pt x="859" y="617"/>
                    </a:moveTo>
                    <a:cubicBezTo>
                      <a:pt x="867" y="617"/>
                      <a:pt x="867" y="617"/>
                      <a:pt x="867" y="617"/>
                    </a:cubicBezTo>
                    <a:cubicBezTo>
                      <a:pt x="880" y="638"/>
                      <a:pt x="880" y="638"/>
                      <a:pt x="880" y="638"/>
                    </a:cubicBezTo>
                    <a:cubicBezTo>
                      <a:pt x="889" y="638"/>
                      <a:pt x="889" y="638"/>
                      <a:pt x="889" y="638"/>
                    </a:cubicBezTo>
                    <a:cubicBezTo>
                      <a:pt x="875" y="617"/>
                      <a:pt x="875" y="617"/>
                      <a:pt x="875" y="617"/>
                    </a:cubicBezTo>
                    <a:cubicBezTo>
                      <a:pt x="882" y="616"/>
                      <a:pt x="887" y="612"/>
                      <a:pt x="887" y="603"/>
                    </a:cubicBezTo>
                    <a:cubicBezTo>
                      <a:pt x="887" y="594"/>
                      <a:pt x="882" y="589"/>
                      <a:pt x="870" y="589"/>
                    </a:cubicBezTo>
                    <a:cubicBezTo>
                      <a:pt x="851" y="589"/>
                      <a:pt x="851" y="589"/>
                      <a:pt x="851" y="589"/>
                    </a:cubicBezTo>
                    <a:cubicBezTo>
                      <a:pt x="851" y="638"/>
                      <a:pt x="851" y="638"/>
                      <a:pt x="851" y="638"/>
                    </a:cubicBezTo>
                    <a:cubicBezTo>
                      <a:pt x="859" y="638"/>
                      <a:pt x="859" y="638"/>
                      <a:pt x="859" y="638"/>
                    </a:cubicBezTo>
                    <a:lnTo>
                      <a:pt x="859" y="617"/>
                    </a:lnTo>
                    <a:close/>
                    <a:moveTo>
                      <a:pt x="859" y="611"/>
                    </a:moveTo>
                    <a:cubicBezTo>
                      <a:pt x="859" y="596"/>
                      <a:pt x="859" y="596"/>
                      <a:pt x="859" y="596"/>
                    </a:cubicBezTo>
                    <a:cubicBezTo>
                      <a:pt x="869" y="596"/>
                      <a:pt x="869" y="596"/>
                      <a:pt x="869" y="596"/>
                    </a:cubicBezTo>
                    <a:cubicBezTo>
                      <a:pt x="874" y="596"/>
                      <a:pt x="879" y="597"/>
                      <a:pt x="879" y="603"/>
                    </a:cubicBezTo>
                    <a:cubicBezTo>
                      <a:pt x="879" y="610"/>
                      <a:pt x="874" y="611"/>
                      <a:pt x="868" y="611"/>
                    </a:cubicBezTo>
                    <a:lnTo>
                      <a:pt x="859" y="611"/>
                    </a:lnTo>
                    <a:close/>
                  </a:path>
                </a:pathLst>
              </a:custGeom>
              <a:solidFill>
                <a:schemeClr val="accent2"/>
              </a:solidFill>
              <a:ln>
                <a:noFill/>
              </a:ln>
              <a:extLst/>
            </p:spPr>
            <p:txBody>
              <a:bodyPr vert="horz" wrap="square" lIns="91388" tIns="45694" rIns="91388" bIns="45694" numCol="1" anchor="t" anchorCtr="0" compatLnSpc="1">
                <a:prstTxWarp prst="textNoShape">
                  <a:avLst/>
                </a:prstTxWarp>
              </a:bodyPr>
              <a:lstStyle/>
              <a:p>
                <a:pPr defTabSz="913698">
                  <a:defRPr/>
                </a:pPr>
                <a:endParaRPr lang="en-US" kern="0">
                  <a:solidFill>
                    <a:sysClr val="windowText" lastClr="000000"/>
                  </a:solidFill>
                  <a:latin typeface="Segoe UI"/>
                </a:endParaRPr>
              </a:p>
            </p:txBody>
          </p:sp>
        </p:grpSp>
        <p:grpSp>
          <p:nvGrpSpPr>
            <p:cNvPr id="29" name="Group 28">
              <a:extLst>
                <a:ext uri="{FF2B5EF4-FFF2-40B4-BE49-F238E27FC236}">
                  <a16:creationId xmlns:a16="http://schemas.microsoft.com/office/drawing/2014/main" id="{AD34482C-E4D3-6C46-9B08-A794C5D6FE51}"/>
                </a:ext>
              </a:extLst>
            </p:cNvPr>
            <p:cNvGrpSpPr/>
            <p:nvPr/>
          </p:nvGrpSpPr>
          <p:grpSpPr>
            <a:xfrm>
              <a:off x="2906363" y="3059927"/>
              <a:ext cx="745425" cy="745425"/>
              <a:chOff x="2358247" y="2642988"/>
              <a:chExt cx="745425" cy="745425"/>
            </a:xfrm>
          </p:grpSpPr>
          <p:sp>
            <p:nvSpPr>
              <p:cNvPr id="46" name="Oval 45">
                <a:extLst>
                  <a:ext uri="{FF2B5EF4-FFF2-40B4-BE49-F238E27FC236}">
                    <a16:creationId xmlns:a16="http://schemas.microsoft.com/office/drawing/2014/main" id="{1E255E88-96CB-3D4C-B068-EC17C9F38CA5}"/>
                  </a:ext>
                </a:extLst>
              </p:cNvPr>
              <p:cNvSpPr/>
              <p:nvPr/>
            </p:nvSpPr>
            <p:spPr bwMode="auto">
              <a:xfrm>
                <a:off x="2358247" y="264298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Freeform 23">
                <a:extLst>
                  <a:ext uri="{FF2B5EF4-FFF2-40B4-BE49-F238E27FC236}">
                    <a16:creationId xmlns:a16="http://schemas.microsoft.com/office/drawing/2014/main" id="{6E8A6E13-DADD-704C-9608-D45C444CF1FE}"/>
                  </a:ext>
                </a:extLst>
              </p:cNvPr>
              <p:cNvSpPr>
                <a:spLocks noChangeAspect="1" noEditPoints="1"/>
              </p:cNvSpPr>
              <p:nvPr/>
            </p:nvSpPr>
            <p:spPr bwMode="auto">
              <a:xfrm>
                <a:off x="2603339" y="2840574"/>
                <a:ext cx="324670" cy="328998"/>
              </a:xfrm>
              <a:custGeom>
                <a:avLst/>
                <a:gdLst>
                  <a:gd name="T0" fmla="*/ 74 w 95"/>
                  <a:gd name="T1" fmla="*/ 70 h 96"/>
                  <a:gd name="T2" fmla="*/ 60 w 95"/>
                  <a:gd name="T3" fmla="*/ 78 h 96"/>
                  <a:gd name="T4" fmla="*/ 60 w 95"/>
                  <a:gd name="T5" fmla="*/ 71 h 96"/>
                  <a:gd name="T6" fmla="*/ 60 w 95"/>
                  <a:gd name="T7" fmla="*/ 67 h 96"/>
                  <a:gd name="T8" fmla="*/ 65 w 95"/>
                  <a:gd name="T9" fmla="*/ 60 h 96"/>
                  <a:gd name="T10" fmla="*/ 83 w 95"/>
                  <a:gd name="T11" fmla="*/ 55 h 96"/>
                  <a:gd name="T12" fmla="*/ 81 w 95"/>
                  <a:gd name="T13" fmla="*/ 37 h 96"/>
                  <a:gd name="T14" fmla="*/ 65 w 95"/>
                  <a:gd name="T15" fmla="*/ 35 h 96"/>
                  <a:gd name="T16" fmla="*/ 60 w 95"/>
                  <a:gd name="T17" fmla="*/ 17 h 96"/>
                  <a:gd name="T18" fmla="*/ 74 w 95"/>
                  <a:gd name="T19" fmla="*/ 25 h 96"/>
                  <a:gd name="T20" fmla="*/ 95 w 95"/>
                  <a:gd name="T21" fmla="*/ 46 h 96"/>
                  <a:gd name="T22" fmla="*/ 56 w 95"/>
                  <a:gd name="T23" fmla="*/ 0 h 96"/>
                  <a:gd name="T24" fmla="*/ 0 w 95"/>
                  <a:gd name="T25" fmla="*/ 83 h 96"/>
                  <a:gd name="T26" fmla="*/ 56 w 95"/>
                  <a:gd name="T27" fmla="*/ 0 h 96"/>
                  <a:gd name="T28" fmla="*/ 36 w 95"/>
                  <a:gd name="T29" fmla="*/ 54 h 96"/>
                  <a:gd name="T30" fmla="*/ 34 w 95"/>
                  <a:gd name="T31" fmla="*/ 51 h 96"/>
                  <a:gd name="T32" fmla="*/ 32 w 95"/>
                  <a:gd name="T33" fmla="*/ 48 h 96"/>
                  <a:gd name="T34" fmla="*/ 29 w 95"/>
                  <a:gd name="T35" fmla="*/ 46 h 96"/>
                  <a:gd name="T36" fmla="*/ 26 w 95"/>
                  <a:gd name="T37" fmla="*/ 44 h 96"/>
                  <a:gd name="T38" fmla="*/ 24 w 95"/>
                  <a:gd name="T39" fmla="*/ 42 h 96"/>
                  <a:gd name="T40" fmla="*/ 23 w 95"/>
                  <a:gd name="T41" fmla="*/ 41 h 96"/>
                  <a:gd name="T42" fmla="*/ 23 w 95"/>
                  <a:gd name="T43" fmla="*/ 39 h 96"/>
                  <a:gd name="T44" fmla="*/ 23 w 95"/>
                  <a:gd name="T45" fmla="*/ 38 h 96"/>
                  <a:gd name="T46" fmla="*/ 23 w 95"/>
                  <a:gd name="T47" fmla="*/ 36 h 96"/>
                  <a:gd name="T48" fmla="*/ 25 w 95"/>
                  <a:gd name="T49" fmla="*/ 35 h 96"/>
                  <a:gd name="T50" fmla="*/ 26 w 95"/>
                  <a:gd name="T51" fmla="*/ 35 h 96"/>
                  <a:gd name="T52" fmla="*/ 29 w 95"/>
                  <a:gd name="T53" fmla="*/ 35 h 96"/>
                  <a:gd name="T54" fmla="*/ 33 w 95"/>
                  <a:gd name="T55" fmla="*/ 36 h 96"/>
                  <a:gd name="T56" fmla="*/ 34 w 95"/>
                  <a:gd name="T57" fmla="*/ 29 h 96"/>
                  <a:gd name="T58" fmla="*/ 31 w 95"/>
                  <a:gd name="T59" fmla="*/ 28 h 96"/>
                  <a:gd name="T60" fmla="*/ 27 w 95"/>
                  <a:gd name="T61" fmla="*/ 28 h 96"/>
                  <a:gd name="T62" fmla="*/ 22 w 95"/>
                  <a:gd name="T63" fmla="*/ 29 h 96"/>
                  <a:gd name="T64" fmla="*/ 19 w 95"/>
                  <a:gd name="T65" fmla="*/ 31 h 96"/>
                  <a:gd name="T66" fmla="*/ 17 w 95"/>
                  <a:gd name="T67" fmla="*/ 35 h 96"/>
                  <a:gd name="T68" fmla="*/ 16 w 95"/>
                  <a:gd name="T69" fmla="*/ 40 h 96"/>
                  <a:gd name="T70" fmla="*/ 18 w 95"/>
                  <a:gd name="T71" fmla="*/ 46 h 96"/>
                  <a:gd name="T72" fmla="*/ 23 w 95"/>
                  <a:gd name="T73" fmla="*/ 51 h 96"/>
                  <a:gd name="T74" fmla="*/ 25 w 95"/>
                  <a:gd name="T75" fmla="*/ 52 h 96"/>
                  <a:gd name="T76" fmla="*/ 27 w 95"/>
                  <a:gd name="T77" fmla="*/ 54 h 96"/>
                  <a:gd name="T78" fmla="*/ 28 w 95"/>
                  <a:gd name="T79" fmla="*/ 55 h 96"/>
                  <a:gd name="T80" fmla="*/ 28 w 95"/>
                  <a:gd name="T81" fmla="*/ 57 h 96"/>
                  <a:gd name="T82" fmla="*/ 28 w 95"/>
                  <a:gd name="T83" fmla="*/ 58 h 96"/>
                  <a:gd name="T84" fmla="*/ 27 w 95"/>
                  <a:gd name="T85" fmla="*/ 60 h 96"/>
                  <a:gd name="T86" fmla="*/ 26 w 95"/>
                  <a:gd name="T87" fmla="*/ 61 h 96"/>
                  <a:gd name="T88" fmla="*/ 24 w 95"/>
                  <a:gd name="T89" fmla="*/ 61 h 96"/>
                  <a:gd name="T90" fmla="*/ 20 w 95"/>
                  <a:gd name="T91" fmla="*/ 60 h 96"/>
                  <a:gd name="T92" fmla="*/ 16 w 95"/>
                  <a:gd name="T93" fmla="*/ 57 h 96"/>
                  <a:gd name="T94" fmla="*/ 18 w 95"/>
                  <a:gd name="T95" fmla="*/ 66 h 96"/>
                  <a:gd name="T96" fmla="*/ 21 w 95"/>
                  <a:gd name="T97" fmla="*/ 67 h 96"/>
                  <a:gd name="T98" fmla="*/ 27 w 95"/>
                  <a:gd name="T99" fmla="*/ 68 h 96"/>
                  <a:gd name="T100" fmla="*/ 31 w 95"/>
                  <a:gd name="T101" fmla="*/ 66 h 96"/>
                  <a:gd name="T102" fmla="*/ 34 w 95"/>
                  <a:gd name="T103" fmla="*/ 63 h 96"/>
                  <a:gd name="T104" fmla="*/ 36 w 95"/>
                  <a:gd name="T105" fmla="*/ 5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 h="96">
                    <a:moveTo>
                      <a:pt x="87" y="55"/>
                    </a:moveTo>
                    <a:cubicBezTo>
                      <a:pt x="85" y="62"/>
                      <a:pt x="80" y="67"/>
                      <a:pt x="74" y="70"/>
                    </a:cubicBezTo>
                    <a:cubicBezTo>
                      <a:pt x="74" y="75"/>
                      <a:pt x="70" y="79"/>
                      <a:pt x="65" y="79"/>
                    </a:cubicBezTo>
                    <a:cubicBezTo>
                      <a:pt x="63" y="79"/>
                      <a:pt x="62" y="79"/>
                      <a:pt x="60" y="78"/>
                    </a:cubicBezTo>
                    <a:cubicBezTo>
                      <a:pt x="60" y="72"/>
                      <a:pt x="60" y="72"/>
                      <a:pt x="60" y="72"/>
                    </a:cubicBezTo>
                    <a:cubicBezTo>
                      <a:pt x="60" y="71"/>
                      <a:pt x="60" y="71"/>
                      <a:pt x="60" y="71"/>
                    </a:cubicBezTo>
                    <a:cubicBezTo>
                      <a:pt x="60" y="67"/>
                      <a:pt x="60" y="67"/>
                      <a:pt x="60" y="67"/>
                    </a:cubicBezTo>
                    <a:cubicBezTo>
                      <a:pt x="60" y="67"/>
                      <a:pt x="60" y="67"/>
                      <a:pt x="60" y="67"/>
                    </a:cubicBezTo>
                    <a:cubicBezTo>
                      <a:pt x="60" y="61"/>
                      <a:pt x="60" y="61"/>
                      <a:pt x="60" y="61"/>
                    </a:cubicBezTo>
                    <a:cubicBezTo>
                      <a:pt x="62" y="60"/>
                      <a:pt x="63" y="60"/>
                      <a:pt x="65" y="60"/>
                    </a:cubicBezTo>
                    <a:cubicBezTo>
                      <a:pt x="68" y="60"/>
                      <a:pt x="72" y="62"/>
                      <a:pt x="73" y="65"/>
                    </a:cubicBezTo>
                    <a:cubicBezTo>
                      <a:pt x="77" y="63"/>
                      <a:pt x="81" y="60"/>
                      <a:pt x="83" y="55"/>
                    </a:cubicBezTo>
                    <a:cubicBezTo>
                      <a:pt x="79" y="54"/>
                      <a:pt x="76" y="50"/>
                      <a:pt x="76" y="46"/>
                    </a:cubicBezTo>
                    <a:cubicBezTo>
                      <a:pt x="76" y="42"/>
                      <a:pt x="78" y="39"/>
                      <a:pt x="81" y="37"/>
                    </a:cubicBezTo>
                    <a:cubicBezTo>
                      <a:pt x="79" y="34"/>
                      <a:pt x="77" y="31"/>
                      <a:pt x="73" y="30"/>
                    </a:cubicBezTo>
                    <a:cubicBezTo>
                      <a:pt x="72" y="33"/>
                      <a:pt x="68" y="35"/>
                      <a:pt x="65" y="35"/>
                    </a:cubicBezTo>
                    <a:cubicBezTo>
                      <a:pt x="63" y="35"/>
                      <a:pt x="61" y="35"/>
                      <a:pt x="60" y="34"/>
                    </a:cubicBezTo>
                    <a:cubicBezTo>
                      <a:pt x="60" y="17"/>
                      <a:pt x="60" y="17"/>
                      <a:pt x="60" y="17"/>
                    </a:cubicBezTo>
                    <a:cubicBezTo>
                      <a:pt x="61" y="17"/>
                      <a:pt x="63" y="16"/>
                      <a:pt x="65" y="16"/>
                    </a:cubicBezTo>
                    <a:cubicBezTo>
                      <a:pt x="70" y="16"/>
                      <a:pt x="74" y="20"/>
                      <a:pt x="74" y="25"/>
                    </a:cubicBezTo>
                    <a:cubicBezTo>
                      <a:pt x="79" y="27"/>
                      <a:pt x="83" y="31"/>
                      <a:pt x="86" y="36"/>
                    </a:cubicBezTo>
                    <a:cubicBezTo>
                      <a:pt x="91" y="36"/>
                      <a:pt x="95" y="41"/>
                      <a:pt x="95" y="46"/>
                    </a:cubicBezTo>
                    <a:cubicBezTo>
                      <a:pt x="95" y="51"/>
                      <a:pt x="92" y="55"/>
                      <a:pt x="87" y="55"/>
                    </a:cubicBezTo>
                    <a:close/>
                    <a:moveTo>
                      <a:pt x="56" y="0"/>
                    </a:moveTo>
                    <a:cubicBezTo>
                      <a:pt x="56" y="96"/>
                      <a:pt x="56" y="96"/>
                      <a:pt x="56" y="96"/>
                    </a:cubicBezTo>
                    <a:cubicBezTo>
                      <a:pt x="0" y="83"/>
                      <a:pt x="0" y="83"/>
                      <a:pt x="0" y="83"/>
                    </a:cubicBezTo>
                    <a:cubicBezTo>
                      <a:pt x="0" y="13"/>
                      <a:pt x="0" y="13"/>
                      <a:pt x="0" y="13"/>
                    </a:cubicBezTo>
                    <a:lnTo>
                      <a:pt x="56" y="0"/>
                    </a:lnTo>
                    <a:close/>
                    <a:moveTo>
                      <a:pt x="36" y="56"/>
                    </a:moveTo>
                    <a:cubicBezTo>
                      <a:pt x="36" y="56"/>
                      <a:pt x="36" y="55"/>
                      <a:pt x="36" y="54"/>
                    </a:cubicBezTo>
                    <a:cubicBezTo>
                      <a:pt x="35" y="54"/>
                      <a:pt x="35" y="53"/>
                      <a:pt x="35" y="53"/>
                    </a:cubicBezTo>
                    <a:cubicBezTo>
                      <a:pt x="35" y="52"/>
                      <a:pt x="35" y="51"/>
                      <a:pt x="34" y="51"/>
                    </a:cubicBezTo>
                    <a:cubicBezTo>
                      <a:pt x="34" y="50"/>
                      <a:pt x="34" y="50"/>
                      <a:pt x="33" y="49"/>
                    </a:cubicBezTo>
                    <a:cubicBezTo>
                      <a:pt x="33" y="49"/>
                      <a:pt x="33" y="48"/>
                      <a:pt x="32" y="48"/>
                    </a:cubicBezTo>
                    <a:cubicBezTo>
                      <a:pt x="32" y="48"/>
                      <a:pt x="32" y="47"/>
                      <a:pt x="31" y="47"/>
                    </a:cubicBezTo>
                    <a:cubicBezTo>
                      <a:pt x="31" y="46"/>
                      <a:pt x="30" y="46"/>
                      <a:pt x="29" y="46"/>
                    </a:cubicBezTo>
                    <a:cubicBezTo>
                      <a:pt x="29" y="45"/>
                      <a:pt x="28" y="45"/>
                      <a:pt x="28" y="44"/>
                    </a:cubicBezTo>
                    <a:cubicBezTo>
                      <a:pt x="27" y="44"/>
                      <a:pt x="27" y="44"/>
                      <a:pt x="26" y="44"/>
                    </a:cubicBezTo>
                    <a:cubicBezTo>
                      <a:pt x="26" y="43"/>
                      <a:pt x="26" y="43"/>
                      <a:pt x="25" y="43"/>
                    </a:cubicBezTo>
                    <a:cubicBezTo>
                      <a:pt x="25" y="43"/>
                      <a:pt x="25" y="42"/>
                      <a:pt x="24" y="42"/>
                    </a:cubicBezTo>
                    <a:cubicBezTo>
                      <a:pt x="24" y="42"/>
                      <a:pt x="24" y="42"/>
                      <a:pt x="24" y="42"/>
                    </a:cubicBezTo>
                    <a:cubicBezTo>
                      <a:pt x="24" y="41"/>
                      <a:pt x="24" y="41"/>
                      <a:pt x="23" y="41"/>
                    </a:cubicBezTo>
                    <a:cubicBezTo>
                      <a:pt x="23" y="41"/>
                      <a:pt x="23" y="41"/>
                      <a:pt x="23" y="40"/>
                    </a:cubicBezTo>
                    <a:cubicBezTo>
                      <a:pt x="23" y="40"/>
                      <a:pt x="23" y="40"/>
                      <a:pt x="23" y="39"/>
                    </a:cubicBezTo>
                    <a:cubicBezTo>
                      <a:pt x="23" y="39"/>
                      <a:pt x="23" y="39"/>
                      <a:pt x="23" y="39"/>
                    </a:cubicBezTo>
                    <a:cubicBezTo>
                      <a:pt x="23" y="38"/>
                      <a:pt x="23" y="38"/>
                      <a:pt x="23" y="38"/>
                    </a:cubicBezTo>
                    <a:cubicBezTo>
                      <a:pt x="23" y="38"/>
                      <a:pt x="23" y="37"/>
                      <a:pt x="23" y="37"/>
                    </a:cubicBezTo>
                    <a:cubicBezTo>
                      <a:pt x="23" y="37"/>
                      <a:pt x="23" y="37"/>
                      <a:pt x="23" y="36"/>
                    </a:cubicBezTo>
                    <a:cubicBezTo>
                      <a:pt x="24" y="36"/>
                      <a:pt x="24" y="36"/>
                      <a:pt x="24" y="36"/>
                    </a:cubicBezTo>
                    <a:cubicBezTo>
                      <a:pt x="24" y="36"/>
                      <a:pt x="24" y="35"/>
                      <a:pt x="25" y="35"/>
                    </a:cubicBezTo>
                    <a:cubicBezTo>
                      <a:pt x="25" y="35"/>
                      <a:pt x="25" y="35"/>
                      <a:pt x="25" y="35"/>
                    </a:cubicBezTo>
                    <a:cubicBezTo>
                      <a:pt x="26" y="35"/>
                      <a:pt x="26" y="35"/>
                      <a:pt x="26" y="35"/>
                    </a:cubicBezTo>
                    <a:cubicBezTo>
                      <a:pt x="26" y="35"/>
                      <a:pt x="27" y="35"/>
                      <a:pt x="27" y="35"/>
                    </a:cubicBezTo>
                    <a:cubicBezTo>
                      <a:pt x="28" y="35"/>
                      <a:pt x="28" y="35"/>
                      <a:pt x="29" y="35"/>
                    </a:cubicBezTo>
                    <a:cubicBezTo>
                      <a:pt x="30" y="35"/>
                      <a:pt x="30" y="35"/>
                      <a:pt x="31" y="35"/>
                    </a:cubicBezTo>
                    <a:cubicBezTo>
                      <a:pt x="31" y="35"/>
                      <a:pt x="32" y="36"/>
                      <a:pt x="33" y="36"/>
                    </a:cubicBezTo>
                    <a:cubicBezTo>
                      <a:pt x="33" y="36"/>
                      <a:pt x="34" y="37"/>
                      <a:pt x="34" y="37"/>
                    </a:cubicBezTo>
                    <a:cubicBezTo>
                      <a:pt x="34" y="29"/>
                      <a:pt x="34" y="29"/>
                      <a:pt x="34" y="29"/>
                    </a:cubicBezTo>
                    <a:cubicBezTo>
                      <a:pt x="34" y="29"/>
                      <a:pt x="33" y="28"/>
                      <a:pt x="33" y="28"/>
                    </a:cubicBezTo>
                    <a:cubicBezTo>
                      <a:pt x="32" y="28"/>
                      <a:pt x="31" y="28"/>
                      <a:pt x="31" y="28"/>
                    </a:cubicBezTo>
                    <a:cubicBezTo>
                      <a:pt x="30" y="28"/>
                      <a:pt x="30" y="28"/>
                      <a:pt x="29" y="28"/>
                    </a:cubicBezTo>
                    <a:cubicBezTo>
                      <a:pt x="28" y="28"/>
                      <a:pt x="27" y="28"/>
                      <a:pt x="27" y="28"/>
                    </a:cubicBezTo>
                    <a:cubicBezTo>
                      <a:pt x="26" y="28"/>
                      <a:pt x="25" y="28"/>
                      <a:pt x="24" y="28"/>
                    </a:cubicBezTo>
                    <a:cubicBezTo>
                      <a:pt x="24" y="28"/>
                      <a:pt x="23" y="28"/>
                      <a:pt x="22" y="29"/>
                    </a:cubicBezTo>
                    <a:cubicBezTo>
                      <a:pt x="22" y="29"/>
                      <a:pt x="21" y="29"/>
                      <a:pt x="20" y="30"/>
                    </a:cubicBezTo>
                    <a:cubicBezTo>
                      <a:pt x="20" y="30"/>
                      <a:pt x="19" y="31"/>
                      <a:pt x="19" y="31"/>
                    </a:cubicBezTo>
                    <a:cubicBezTo>
                      <a:pt x="18" y="32"/>
                      <a:pt x="18" y="32"/>
                      <a:pt x="18" y="33"/>
                    </a:cubicBezTo>
                    <a:cubicBezTo>
                      <a:pt x="17" y="34"/>
                      <a:pt x="17" y="34"/>
                      <a:pt x="17" y="35"/>
                    </a:cubicBezTo>
                    <a:cubicBezTo>
                      <a:pt x="16" y="36"/>
                      <a:pt x="16" y="36"/>
                      <a:pt x="16" y="37"/>
                    </a:cubicBezTo>
                    <a:cubicBezTo>
                      <a:pt x="16" y="38"/>
                      <a:pt x="16" y="39"/>
                      <a:pt x="16" y="40"/>
                    </a:cubicBezTo>
                    <a:cubicBezTo>
                      <a:pt x="16" y="41"/>
                      <a:pt x="16" y="42"/>
                      <a:pt x="16" y="43"/>
                    </a:cubicBezTo>
                    <a:cubicBezTo>
                      <a:pt x="17" y="44"/>
                      <a:pt x="17" y="45"/>
                      <a:pt x="18" y="46"/>
                    </a:cubicBezTo>
                    <a:cubicBezTo>
                      <a:pt x="18" y="47"/>
                      <a:pt x="19" y="47"/>
                      <a:pt x="20" y="48"/>
                    </a:cubicBezTo>
                    <a:cubicBezTo>
                      <a:pt x="20" y="49"/>
                      <a:pt x="21" y="50"/>
                      <a:pt x="23" y="51"/>
                    </a:cubicBezTo>
                    <a:cubicBezTo>
                      <a:pt x="23" y="51"/>
                      <a:pt x="24" y="51"/>
                      <a:pt x="24" y="51"/>
                    </a:cubicBezTo>
                    <a:cubicBezTo>
                      <a:pt x="24" y="52"/>
                      <a:pt x="25" y="52"/>
                      <a:pt x="25" y="52"/>
                    </a:cubicBezTo>
                    <a:cubicBezTo>
                      <a:pt x="25" y="52"/>
                      <a:pt x="26" y="53"/>
                      <a:pt x="26" y="53"/>
                    </a:cubicBezTo>
                    <a:cubicBezTo>
                      <a:pt x="26" y="53"/>
                      <a:pt x="27" y="53"/>
                      <a:pt x="27" y="54"/>
                    </a:cubicBezTo>
                    <a:cubicBezTo>
                      <a:pt x="27" y="54"/>
                      <a:pt x="27" y="54"/>
                      <a:pt x="27" y="54"/>
                    </a:cubicBezTo>
                    <a:cubicBezTo>
                      <a:pt x="28" y="55"/>
                      <a:pt x="28" y="55"/>
                      <a:pt x="28" y="55"/>
                    </a:cubicBezTo>
                    <a:cubicBezTo>
                      <a:pt x="28" y="56"/>
                      <a:pt x="28" y="56"/>
                      <a:pt x="28" y="56"/>
                    </a:cubicBezTo>
                    <a:cubicBezTo>
                      <a:pt x="28" y="56"/>
                      <a:pt x="28" y="57"/>
                      <a:pt x="28" y="57"/>
                    </a:cubicBezTo>
                    <a:cubicBezTo>
                      <a:pt x="28" y="57"/>
                      <a:pt x="28" y="58"/>
                      <a:pt x="28" y="58"/>
                    </a:cubicBezTo>
                    <a:cubicBezTo>
                      <a:pt x="28" y="58"/>
                      <a:pt x="28" y="58"/>
                      <a:pt x="28" y="58"/>
                    </a:cubicBezTo>
                    <a:cubicBezTo>
                      <a:pt x="28" y="59"/>
                      <a:pt x="28" y="59"/>
                      <a:pt x="28" y="59"/>
                    </a:cubicBezTo>
                    <a:cubicBezTo>
                      <a:pt x="28" y="59"/>
                      <a:pt x="27" y="60"/>
                      <a:pt x="27" y="60"/>
                    </a:cubicBezTo>
                    <a:cubicBezTo>
                      <a:pt x="27" y="60"/>
                      <a:pt x="27" y="60"/>
                      <a:pt x="27" y="60"/>
                    </a:cubicBezTo>
                    <a:cubicBezTo>
                      <a:pt x="26" y="60"/>
                      <a:pt x="26" y="60"/>
                      <a:pt x="26" y="61"/>
                    </a:cubicBezTo>
                    <a:cubicBezTo>
                      <a:pt x="25" y="61"/>
                      <a:pt x="25" y="61"/>
                      <a:pt x="25" y="61"/>
                    </a:cubicBezTo>
                    <a:cubicBezTo>
                      <a:pt x="25" y="61"/>
                      <a:pt x="24" y="61"/>
                      <a:pt x="24" y="61"/>
                    </a:cubicBezTo>
                    <a:cubicBezTo>
                      <a:pt x="23" y="61"/>
                      <a:pt x="22" y="61"/>
                      <a:pt x="22" y="60"/>
                    </a:cubicBezTo>
                    <a:cubicBezTo>
                      <a:pt x="21" y="60"/>
                      <a:pt x="20" y="60"/>
                      <a:pt x="20" y="60"/>
                    </a:cubicBezTo>
                    <a:cubicBezTo>
                      <a:pt x="19" y="59"/>
                      <a:pt x="18" y="59"/>
                      <a:pt x="18" y="58"/>
                    </a:cubicBezTo>
                    <a:cubicBezTo>
                      <a:pt x="17" y="58"/>
                      <a:pt x="17" y="57"/>
                      <a:pt x="16" y="57"/>
                    </a:cubicBezTo>
                    <a:cubicBezTo>
                      <a:pt x="16" y="65"/>
                      <a:pt x="16" y="65"/>
                      <a:pt x="16" y="65"/>
                    </a:cubicBezTo>
                    <a:cubicBezTo>
                      <a:pt x="17" y="65"/>
                      <a:pt x="17" y="66"/>
                      <a:pt x="18" y="66"/>
                    </a:cubicBezTo>
                    <a:cubicBezTo>
                      <a:pt x="18" y="66"/>
                      <a:pt x="19" y="67"/>
                      <a:pt x="19" y="67"/>
                    </a:cubicBezTo>
                    <a:cubicBezTo>
                      <a:pt x="20" y="67"/>
                      <a:pt x="21" y="67"/>
                      <a:pt x="21" y="67"/>
                    </a:cubicBezTo>
                    <a:cubicBezTo>
                      <a:pt x="22" y="67"/>
                      <a:pt x="23" y="68"/>
                      <a:pt x="24" y="68"/>
                    </a:cubicBezTo>
                    <a:cubicBezTo>
                      <a:pt x="25" y="68"/>
                      <a:pt x="26" y="68"/>
                      <a:pt x="27" y="68"/>
                    </a:cubicBezTo>
                    <a:cubicBezTo>
                      <a:pt x="27" y="67"/>
                      <a:pt x="28" y="67"/>
                      <a:pt x="29" y="67"/>
                    </a:cubicBezTo>
                    <a:cubicBezTo>
                      <a:pt x="30" y="67"/>
                      <a:pt x="31" y="66"/>
                      <a:pt x="31" y="66"/>
                    </a:cubicBezTo>
                    <a:cubicBezTo>
                      <a:pt x="32" y="66"/>
                      <a:pt x="33" y="65"/>
                      <a:pt x="33" y="64"/>
                    </a:cubicBezTo>
                    <a:cubicBezTo>
                      <a:pt x="34" y="64"/>
                      <a:pt x="34" y="63"/>
                      <a:pt x="34" y="63"/>
                    </a:cubicBezTo>
                    <a:cubicBezTo>
                      <a:pt x="35" y="62"/>
                      <a:pt x="35" y="62"/>
                      <a:pt x="35" y="61"/>
                    </a:cubicBezTo>
                    <a:cubicBezTo>
                      <a:pt x="35" y="60"/>
                      <a:pt x="35" y="60"/>
                      <a:pt x="36" y="59"/>
                    </a:cubicBezTo>
                    <a:cubicBezTo>
                      <a:pt x="36" y="58"/>
                      <a:pt x="36" y="57"/>
                      <a:pt x="36" y="56"/>
                    </a:cubicBezTo>
                    <a:close/>
                  </a:path>
                </a:pathLst>
              </a:custGeom>
              <a:solidFill>
                <a:schemeClr val="accent2"/>
              </a:solidFill>
              <a:extLst/>
            </p:spPr>
            <p:txBody>
              <a:bodyPr vert="horz" wrap="square" lIns="91388" tIns="45694" rIns="91388" bIns="45694" numCol="1" anchor="t" anchorCtr="0" compatLnSpc="1">
                <a:prstTxWarp prst="textNoShape">
                  <a:avLst/>
                </a:prstTxWarp>
              </a:bodyPr>
              <a:lstStyle/>
              <a:p>
                <a:pPr defTabSz="913698">
                  <a:defRPr/>
                </a:pPr>
                <a:endParaRPr lang="en-US" kern="0">
                  <a:solidFill>
                    <a:sysClr val="windowText" lastClr="000000"/>
                  </a:solidFill>
                  <a:latin typeface="Segoe UI"/>
                </a:endParaRPr>
              </a:p>
            </p:txBody>
          </p:sp>
        </p:grpSp>
        <p:grpSp>
          <p:nvGrpSpPr>
            <p:cNvPr id="30" name="Group 29">
              <a:extLst>
                <a:ext uri="{FF2B5EF4-FFF2-40B4-BE49-F238E27FC236}">
                  <a16:creationId xmlns:a16="http://schemas.microsoft.com/office/drawing/2014/main" id="{298157AF-387D-3C49-8AA8-AA1272C982F8}"/>
                </a:ext>
              </a:extLst>
            </p:cNvPr>
            <p:cNvGrpSpPr/>
            <p:nvPr/>
          </p:nvGrpSpPr>
          <p:grpSpPr>
            <a:xfrm>
              <a:off x="421112" y="3082046"/>
              <a:ext cx="745425" cy="745425"/>
              <a:chOff x="-3306352" y="2218228"/>
              <a:chExt cx="745425" cy="745425"/>
            </a:xfrm>
          </p:grpSpPr>
          <p:sp>
            <p:nvSpPr>
              <p:cNvPr id="44" name="Oval 43">
                <a:extLst>
                  <a:ext uri="{FF2B5EF4-FFF2-40B4-BE49-F238E27FC236}">
                    <a16:creationId xmlns:a16="http://schemas.microsoft.com/office/drawing/2014/main" id="{E5672860-9894-5245-9ECD-AB135CD58CCA}"/>
                  </a:ext>
                </a:extLst>
              </p:cNvPr>
              <p:cNvSpPr/>
              <p:nvPr/>
            </p:nvSpPr>
            <p:spPr bwMode="auto">
              <a:xfrm>
                <a:off x="-3306352" y="221822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Freeform 13">
                <a:extLst>
                  <a:ext uri="{FF2B5EF4-FFF2-40B4-BE49-F238E27FC236}">
                    <a16:creationId xmlns:a16="http://schemas.microsoft.com/office/drawing/2014/main" id="{D9468625-C60C-A748-A349-67DC9C349C77}"/>
                  </a:ext>
                </a:extLst>
              </p:cNvPr>
              <p:cNvSpPr>
                <a:spLocks noChangeAspect="1" noEditPoints="1"/>
              </p:cNvSpPr>
              <p:nvPr/>
            </p:nvSpPr>
            <p:spPr bwMode="auto">
              <a:xfrm>
                <a:off x="-3148035" y="2485751"/>
                <a:ext cx="393196" cy="240526"/>
              </a:xfrm>
              <a:custGeom>
                <a:avLst/>
                <a:gdLst>
                  <a:gd name="T0" fmla="*/ 257 w 462"/>
                  <a:gd name="T1" fmla="*/ 14 h 294"/>
                  <a:gd name="T2" fmla="*/ 231 w 462"/>
                  <a:gd name="T3" fmla="*/ 14 h 294"/>
                  <a:gd name="T4" fmla="*/ 0 w 462"/>
                  <a:gd name="T5" fmla="*/ 0 h 294"/>
                  <a:gd name="T6" fmla="*/ 377 w 462"/>
                  <a:gd name="T7" fmla="*/ 39 h 294"/>
                  <a:gd name="T8" fmla="*/ 342 w 462"/>
                  <a:gd name="T9" fmla="*/ 39 h 294"/>
                  <a:gd name="T10" fmla="*/ 102 w 462"/>
                  <a:gd name="T11" fmla="*/ 26 h 294"/>
                  <a:gd name="T12" fmla="*/ 0 w 462"/>
                  <a:gd name="T13" fmla="*/ 39 h 294"/>
                  <a:gd name="T14" fmla="*/ 437 w 462"/>
                  <a:gd name="T15" fmla="*/ 65 h 294"/>
                  <a:gd name="T16" fmla="*/ 283 w 462"/>
                  <a:gd name="T17" fmla="*/ 51 h 294"/>
                  <a:gd name="T18" fmla="*/ 25 w 462"/>
                  <a:gd name="T19" fmla="*/ 65 h 294"/>
                  <a:gd name="T20" fmla="*/ 45 w 462"/>
                  <a:gd name="T21" fmla="*/ 58 h 294"/>
                  <a:gd name="T22" fmla="*/ 147 w 462"/>
                  <a:gd name="T23" fmla="*/ 58 h 294"/>
                  <a:gd name="T24" fmla="*/ 437 w 462"/>
                  <a:gd name="T25" fmla="*/ 76 h 294"/>
                  <a:gd name="T26" fmla="*/ 321 w 462"/>
                  <a:gd name="T27" fmla="*/ 80 h 294"/>
                  <a:gd name="T28" fmla="*/ 128 w 462"/>
                  <a:gd name="T29" fmla="*/ 76 h 294"/>
                  <a:gd name="T30" fmla="*/ 25 w 462"/>
                  <a:gd name="T31" fmla="*/ 90 h 294"/>
                  <a:gd name="T32" fmla="*/ 399 w 462"/>
                  <a:gd name="T33" fmla="*/ 115 h 294"/>
                  <a:gd name="T34" fmla="*/ 321 w 462"/>
                  <a:gd name="T35" fmla="*/ 115 h 294"/>
                  <a:gd name="T36" fmla="*/ 328 w 462"/>
                  <a:gd name="T37" fmla="*/ 102 h 294"/>
                  <a:gd name="T38" fmla="*/ 64 w 462"/>
                  <a:gd name="T39" fmla="*/ 102 h 294"/>
                  <a:gd name="T40" fmla="*/ 399 w 462"/>
                  <a:gd name="T41" fmla="*/ 127 h 294"/>
                  <a:gd name="T42" fmla="*/ 321 w 462"/>
                  <a:gd name="T43" fmla="*/ 127 h 294"/>
                  <a:gd name="T44" fmla="*/ 383 w 462"/>
                  <a:gd name="T45" fmla="*/ 127 h 294"/>
                  <a:gd name="T46" fmla="*/ 128 w 462"/>
                  <a:gd name="T47" fmla="*/ 141 h 294"/>
                  <a:gd name="T48" fmla="*/ 206 w 462"/>
                  <a:gd name="T49" fmla="*/ 127 h 294"/>
                  <a:gd name="T50" fmla="*/ 45 w 462"/>
                  <a:gd name="T51" fmla="*/ 134 h 294"/>
                  <a:gd name="T52" fmla="*/ 399 w 462"/>
                  <a:gd name="T53" fmla="*/ 166 h 294"/>
                  <a:gd name="T54" fmla="*/ 257 w 462"/>
                  <a:gd name="T55" fmla="*/ 166 h 294"/>
                  <a:gd name="T56" fmla="*/ 369 w 462"/>
                  <a:gd name="T57" fmla="*/ 166 h 294"/>
                  <a:gd name="T58" fmla="*/ 0 w 462"/>
                  <a:gd name="T59" fmla="*/ 152 h 294"/>
                  <a:gd name="T60" fmla="*/ 102 w 462"/>
                  <a:gd name="T61" fmla="*/ 152 h 294"/>
                  <a:gd name="T62" fmla="*/ 399 w 462"/>
                  <a:gd name="T63" fmla="*/ 191 h 294"/>
                  <a:gd name="T64" fmla="*/ 431 w 462"/>
                  <a:gd name="T65" fmla="*/ 185 h 294"/>
                  <a:gd name="T66" fmla="*/ 321 w 462"/>
                  <a:gd name="T67" fmla="*/ 191 h 294"/>
                  <a:gd name="T68" fmla="*/ 0 w 462"/>
                  <a:gd name="T69" fmla="*/ 178 h 294"/>
                  <a:gd name="T70" fmla="*/ 10 w 462"/>
                  <a:gd name="T71" fmla="*/ 260 h 294"/>
                  <a:gd name="T72" fmla="*/ 56 w 462"/>
                  <a:gd name="T73" fmla="*/ 248 h 294"/>
                  <a:gd name="T74" fmla="*/ 81 w 462"/>
                  <a:gd name="T75" fmla="*/ 287 h 294"/>
                  <a:gd name="T76" fmla="*/ 138 w 462"/>
                  <a:gd name="T77" fmla="*/ 264 h 294"/>
                  <a:gd name="T78" fmla="*/ 116 w 462"/>
                  <a:gd name="T79" fmla="*/ 253 h 294"/>
                  <a:gd name="T80" fmla="*/ 185 w 462"/>
                  <a:gd name="T81" fmla="*/ 264 h 294"/>
                  <a:gd name="T82" fmla="*/ 163 w 462"/>
                  <a:gd name="T83" fmla="*/ 253 h 294"/>
                  <a:gd name="T84" fmla="*/ 219 w 462"/>
                  <a:gd name="T85" fmla="*/ 294 h 294"/>
                  <a:gd name="T86" fmla="*/ 240 w 462"/>
                  <a:gd name="T87" fmla="*/ 278 h 294"/>
                  <a:gd name="T88" fmla="*/ 253 w 462"/>
                  <a:gd name="T89" fmla="*/ 269 h 294"/>
                  <a:gd name="T90" fmla="*/ 284 w 462"/>
                  <a:gd name="T91" fmla="*/ 262 h 294"/>
                  <a:gd name="T92" fmla="*/ 302 w 462"/>
                  <a:gd name="T93" fmla="*/ 293 h 294"/>
                  <a:gd name="T94" fmla="*/ 300 w 462"/>
                  <a:gd name="T95" fmla="*/ 234 h 294"/>
                  <a:gd name="T96" fmla="*/ 322 w 462"/>
                  <a:gd name="T97" fmla="*/ 229 h 294"/>
                  <a:gd name="T98" fmla="*/ 322 w 462"/>
                  <a:gd name="T99" fmla="*/ 292 h 294"/>
                  <a:gd name="T100" fmla="*/ 364 w 462"/>
                  <a:gd name="T101" fmla="*/ 269 h 294"/>
                  <a:gd name="T102" fmla="*/ 398 w 462"/>
                  <a:gd name="T103" fmla="*/ 252 h 294"/>
                  <a:gd name="T104" fmla="*/ 386 w 462"/>
                  <a:gd name="T105" fmla="*/ 253 h 294"/>
                  <a:gd name="T106" fmla="*/ 440 w 462"/>
                  <a:gd name="T107" fmla="*/ 264 h 294"/>
                  <a:gd name="T108" fmla="*/ 453 w 462"/>
                  <a:gd name="T109" fmla="*/ 28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2" h="294">
                    <a:moveTo>
                      <a:pt x="462" y="14"/>
                    </a:moveTo>
                    <a:cubicBezTo>
                      <a:pt x="385" y="14"/>
                      <a:pt x="385" y="14"/>
                      <a:pt x="385" y="14"/>
                    </a:cubicBezTo>
                    <a:cubicBezTo>
                      <a:pt x="390" y="0"/>
                      <a:pt x="390" y="0"/>
                      <a:pt x="390" y="0"/>
                    </a:cubicBezTo>
                    <a:cubicBezTo>
                      <a:pt x="462" y="0"/>
                      <a:pt x="462" y="0"/>
                      <a:pt x="462" y="0"/>
                    </a:cubicBezTo>
                    <a:cubicBezTo>
                      <a:pt x="462" y="14"/>
                      <a:pt x="462" y="14"/>
                      <a:pt x="462" y="14"/>
                    </a:cubicBezTo>
                    <a:cubicBezTo>
                      <a:pt x="462" y="14"/>
                      <a:pt x="462" y="14"/>
                      <a:pt x="462" y="14"/>
                    </a:cubicBezTo>
                    <a:close/>
                    <a:moveTo>
                      <a:pt x="257" y="14"/>
                    </a:moveTo>
                    <a:cubicBezTo>
                      <a:pt x="257" y="14"/>
                      <a:pt x="333" y="14"/>
                      <a:pt x="333" y="14"/>
                    </a:cubicBezTo>
                    <a:cubicBezTo>
                      <a:pt x="329" y="0"/>
                      <a:pt x="329" y="0"/>
                      <a:pt x="329" y="0"/>
                    </a:cubicBezTo>
                    <a:cubicBezTo>
                      <a:pt x="257" y="0"/>
                      <a:pt x="257" y="0"/>
                      <a:pt x="257" y="0"/>
                    </a:cubicBezTo>
                    <a:cubicBezTo>
                      <a:pt x="257" y="0"/>
                      <a:pt x="257" y="14"/>
                      <a:pt x="257" y="14"/>
                    </a:cubicBezTo>
                    <a:close/>
                    <a:moveTo>
                      <a:pt x="102" y="0"/>
                    </a:moveTo>
                    <a:cubicBezTo>
                      <a:pt x="102" y="0"/>
                      <a:pt x="102" y="14"/>
                      <a:pt x="102" y="14"/>
                    </a:cubicBezTo>
                    <a:cubicBezTo>
                      <a:pt x="231" y="14"/>
                      <a:pt x="231" y="14"/>
                      <a:pt x="231" y="14"/>
                    </a:cubicBezTo>
                    <a:cubicBezTo>
                      <a:pt x="223" y="5"/>
                      <a:pt x="212" y="1"/>
                      <a:pt x="201" y="0"/>
                    </a:cubicBezTo>
                    <a:cubicBezTo>
                      <a:pt x="102" y="0"/>
                      <a:pt x="102" y="0"/>
                      <a:pt x="102" y="0"/>
                    </a:cubicBezTo>
                    <a:cubicBezTo>
                      <a:pt x="102" y="0"/>
                      <a:pt x="102" y="0"/>
                      <a:pt x="102" y="0"/>
                    </a:cubicBezTo>
                    <a:close/>
                    <a:moveTo>
                      <a:pt x="0" y="14"/>
                    </a:moveTo>
                    <a:cubicBezTo>
                      <a:pt x="90" y="14"/>
                      <a:pt x="90" y="14"/>
                      <a:pt x="90" y="14"/>
                    </a:cubicBezTo>
                    <a:cubicBezTo>
                      <a:pt x="90" y="0"/>
                      <a:pt x="90" y="0"/>
                      <a:pt x="90" y="0"/>
                    </a:cubicBezTo>
                    <a:cubicBezTo>
                      <a:pt x="0" y="0"/>
                      <a:pt x="0" y="0"/>
                      <a:pt x="0" y="0"/>
                    </a:cubicBezTo>
                    <a:cubicBezTo>
                      <a:pt x="0" y="14"/>
                      <a:pt x="0" y="14"/>
                      <a:pt x="0" y="14"/>
                    </a:cubicBezTo>
                    <a:cubicBezTo>
                      <a:pt x="0" y="14"/>
                      <a:pt x="0" y="14"/>
                      <a:pt x="0" y="14"/>
                    </a:cubicBezTo>
                    <a:close/>
                    <a:moveTo>
                      <a:pt x="45" y="7"/>
                    </a:moveTo>
                    <a:cubicBezTo>
                      <a:pt x="45" y="7"/>
                      <a:pt x="45" y="7"/>
                      <a:pt x="45" y="7"/>
                    </a:cubicBezTo>
                    <a:moveTo>
                      <a:pt x="462" y="26"/>
                    </a:moveTo>
                    <a:cubicBezTo>
                      <a:pt x="381" y="26"/>
                      <a:pt x="381" y="26"/>
                      <a:pt x="381" y="26"/>
                    </a:cubicBezTo>
                    <a:cubicBezTo>
                      <a:pt x="377" y="39"/>
                      <a:pt x="377" y="39"/>
                      <a:pt x="377" y="39"/>
                    </a:cubicBezTo>
                    <a:cubicBezTo>
                      <a:pt x="462" y="39"/>
                      <a:pt x="462" y="39"/>
                      <a:pt x="462" y="39"/>
                    </a:cubicBezTo>
                    <a:cubicBezTo>
                      <a:pt x="462" y="26"/>
                      <a:pt x="462" y="26"/>
                      <a:pt x="462" y="26"/>
                    </a:cubicBezTo>
                    <a:cubicBezTo>
                      <a:pt x="462" y="26"/>
                      <a:pt x="462" y="26"/>
                      <a:pt x="462" y="26"/>
                    </a:cubicBezTo>
                    <a:close/>
                    <a:moveTo>
                      <a:pt x="338" y="26"/>
                    </a:moveTo>
                    <a:cubicBezTo>
                      <a:pt x="257" y="26"/>
                      <a:pt x="257" y="26"/>
                      <a:pt x="257" y="26"/>
                    </a:cubicBezTo>
                    <a:cubicBezTo>
                      <a:pt x="257" y="39"/>
                      <a:pt x="257" y="39"/>
                      <a:pt x="257" y="39"/>
                    </a:cubicBezTo>
                    <a:cubicBezTo>
                      <a:pt x="342" y="39"/>
                      <a:pt x="342" y="39"/>
                      <a:pt x="342" y="39"/>
                    </a:cubicBezTo>
                    <a:cubicBezTo>
                      <a:pt x="338" y="26"/>
                      <a:pt x="338" y="26"/>
                      <a:pt x="338" y="26"/>
                    </a:cubicBezTo>
                    <a:cubicBezTo>
                      <a:pt x="338" y="26"/>
                      <a:pt x="338" y="26"/>
                      <a:pt x="338" y="26"/>
                    </a:cubicBezTo>
                    <a:close/>
                    <a:moveTo>
                      <a:pt x="102" y="26"/>
                    </a:moveTo>
                    <a:cubicBezTo>
                      <a:pt x="102" y="39"/>
                      <a:pt x="102" y="39"/>
                      <a:pt x="102" y="39"/>
                    </a:cubicBezTo>
                    <a:cubicBezTo>
                      <a:pt x="245" y="39"/>
                      <a:pt x="245" y="39"/>
                      <a:pt x="245" y="39"/>
                    </a:cubicBezTo>
                    <a:cubicBezTo>
                      <a:pt x="245" y="34"/>
                      <a:pt x="243" y="30"/>
                      <a:pt x="241" y="26"/>
                    </a:cubicBezTo>
                    <a:cubicBezTo>
                      <a:pt x="102" y="26"/>
                      <a:pt x="102" y="26"/>
                      <a:pt x="102" y="26"/>
                    </a:cubicBezTo>
                    <a:cubicBezTo>
                      <a:pt x="102" y="26"/>
                      <a:pt x="102" y="26"/>
                      <a:pt x="102" y="26"/>
                    </a:cubicBezTo>
                    <a:close/>
                    <a:moveTo>
                      <a:pt x="0" y="39"/>
                    </a:moveTo>
                    <a:cubicBezTo>
                      <a:pt x="90" y="39"/>
                      <a:pt x="90" y="39"/>
                      <a:pt x="90" y="39"/>
                    </a:cubicBezTo>
                    <a:cubicBezTo>
                      <a:pt x="90" y="26"/>
                      <a:pt x="90" y="26"/>
                      <a:pt x="90" y="26"/>
                    </a:cubicBezTo>
                    <a:cubicBezTo>
                      <a:pt x="0" y="26"/>
                      <a:pt x="0" y="26"/>
                      <a:pt x="0" y="26"/>
                    </a:cubicBezTo>
                    <a:cubicBezTo>
                      <a:pt x="0" y="39"/>
                      <a:pt x="0" y="39"/>
                      <a:pt x="0" y="39"/>
                    </a:cubicBezTo>
                    <a:cubicBezTo>
                      <a:pt x="0" y="39"/>
                      <a:pt x="0" y="39"/>
                      <a:pt x="0" y="39"/>
                    </a:cubicBezTo>
                    <a:close/>
                    <a:moveTo>
                      <a:pt x="45" y="32"/>
                    </a:moveTo>
                    <a:cubicBezTo>
                      <a:pt x="45" y="32"/>
                      <a:pt x="45" y="32"/>
                      <a:pt x="45" y="32"/>
                    </a:cubicBezTo>
                    <a:moveTo>
                      <a:pt x="437" y="65"/>
                    </a:moveTo>
                    <a:cubicBezTo>
                      <a:pt x="437" y="51"/>
                      <a:pt x="437" y="51"/>
                      <a:pt x="437" y="51"/>
                    </a:cubicBezTo>
                    <a:cubicBezTo>
                      <a:pt x="372" y="51"/>
                      <a:pt x="372" y="51"/>
                      <a:pt x="372" y="51"/>
                    </a:cubicBezTo>
                    <a:cubicBezTo>
                      <a:pt x="368" y="65"/>
                      <a:pt x="368" y="65"/>
                      <a:pt x="368" y="65"/>
                    </a:cubicBezTo>
                    <a:cubicBezTo>
                      <a:pt x="437" y="65"/>
                      <a:pt x="437" y="65"/>
                      <a:pt x="437" y="65"/>
                    </a:cubicBezTo>
                    <a:cubicBezTo>
                      <a:pt x="437" y="65"/>
                      <a:pt x="437" y="65"/>
                      <a:pt x="437" y="65"/>
                    </a:cubicBezTo>
                    <a:close/>
                    <a:moveTo>
                      <a:pt x="283" y="51"/>
                    </a:moveTo>
                    <a:cubicBezTo>
                      <a:pt x="283" y="65"/>
                      <a:pt x="283" y="65"/>
                      <a:pt x="283" y="65"/>
                    </a:cubicBezTo>
                    <a:cubicBezTo>
                      <a:pt x="351" y="65"/>
                      <a:pt x="351" y="65"/>
                      <a:pt x="351" y="65"/>
                    </a:cubicBezTo>
                    <a:cubicBezTo>
                      <a:pt x="346" y="51"/>
                      <a:pt x="346" y="51"/>
                      <a:pt x="346" y="51"/>
                    </a:cubicBezTo>
                    <a:cubicBezTo>
                      <a:pt x="283" y="51"/>
                      <a:pt x="283" y="51"/>
                      <a:pt x="283" y="51"/>
                    </a:cubicBezTo>
                    <a:cubicBezTo>
                      <a:pt x="283" y="51"/>
                      <a:pt x="283" y="51"/>
                      <a:pt x="283" y="51"/>
                    </a:cubicBezTo>
                    <a:close/>
                    <a:moveTo>
                      <a:pt x="205" y="51"/>
                    </a:moveTo>
                    <a:cubicBezTo>
                      <a:pt x="205" y="65"/>
                      <a:pt x="205" y="65"/>
                      <a:pt x="205" y="65"/>
                    </a:cubicBezTo>
                    <a:cubicBezTo>
                      <a:pt x="244" y="65"/>
                      <a:pt x="244" y="65"/>
                      <a:pt x="244" y="65"/>
                    </a:cubicBezTo>
                    <a:cubicBezTo>
                      <a:pt x="246" y="61"/>
                      <a:pt x="246" y="56"/>
                      <a:pt x="246" y="51"/>
                    </a:cubicBezTo>
                    <a:cubicBezTo>
                      <a:pt x="205" y="51"/>
                      <a:pt x="205" y="51"/>
                      <a:pt x="205" y="51"/>
                    </a:cubicBezTo>
                    <a:cubicBezTo>
                      <a:pt x="205" y="51"/>
                      <a:pt x="205" y="51"/>
                      <a:pt x="205" y="51"/>
                    </a:cubicBezTo>
                    <a:close/>
                    <a:moveTo>
                      <a:pt x="25" y="65"/>
                    </a:moveTo>
                    <a:cubicBezTo>
                      <a:pt x="64" y="65"/>
                      <a:pt x="64" y="65"/>
                      <a:pt x="64" y="65"/>
                    </a:cubicBezTo>
                    <a:cubicBezTo>
                      <a:pt x="64" y="51"/>
                      <a:pt x="64" y="51"/>
                      <a:pt x="64" y="51"/>
                    </a:cubicBezTo>
                    <a:cubicBezTo>
                      <a:pt x="25" y="51"/>
                      <a:pt x="25" y="51"/>
                      <a:pt x="25" y="51"/>
                    </a:cubicBezTo>
                    <a:cubicBezTo>
                      <a:pt x="25" y="65"/>
                      <a:pt x="25" y="65"/>
                      <a:pt x="25" y="65"/>
                    </a:cubicBezTo>
                    <a:cubicBezTo>
                      <a:pt x="25" y="65"/>
                      <a:pt x="25" y="65"/>
                      <a:pt x="25" y="65"/>
                    </a:cubicBezTo>
                    <a:close/>
                    <a:moveTo>
                      <a:pt x="45" y="58"/>
                    </a:moveTo>
                    <a:cubicBezTo>
                      <a:pt x="45" y="58"/>
                      <a:pt x="45" y="58"/>
                      <a:pt x="45" y="58"/>
                    </a:cubicBezTo>
                    <a:moveTo>
                      <a:pt x="128" y="65"/>
                    </a:moveTo>
                    <a:cubicBezTo>
                      <a:pt x="167" y="65"/>
                      <a:pt x="167" y="65"/>
                      <a:pt x="167" y="65"/>
                    </a:cubicBezTo>
                    <a:cubicBezTo>
                      <a:pt x="167" y="51"/>
                      <a:pt x="167" y="51"/>
                      <a:pt x="167" y="51"/>
                    </a:cubicBezTo>
                    <a:cubicBezTo>
                      <a:pt x="128" y="51"/>
                      <a:pt x="128" y="51"/>
                      <a:pt x="128" y="51"/>
                    </a:cubicBezTo>
                    <a:cubicBezTo>
                      <a:pt x="128" y="65"/>
                      <a:pt x="128" y="65"/>
                      <a:pt x="128" y="65"/>
                    </a:cubicBezTo>
                    <a:cubicBezTo>
                      <a:pt x="128" y="65"/>
                      <a:pt x="128" y="65"/>
                      <a:pt x="128" y="65"/>
                    </a:cubicBezTo>
                    <a:close/>
                    <a:moveTo>
                      <a:pt x="147" y="58"/>
                    </a:moveTo>
                    <a:cubicBezTo>
                      <a:pt x="147" y="58"/>
                      <a:pt x="147" y="58"/>
                      <a:pt x="147" y="58"/>
                    </a:cubicBezTo>
                    <a:moveTo>
                      <a:pt x="324" y="90"/>
                    </a:moveTo>
                    <a:cubicBezTo>
                      <a:pt x="396" y="90"/>
                      <a:pt x="396" y="90"/>
                      <a:pt x="396" y="90"/>
                    </a:cubicBezTo>
                    <a:cubicBezTo>
                      <a:pt x="399" y="80"/>
                      <a:pt x="399" y="80"/>
                      <a:pt x="399" y="80"/>
                    </a:cubicBezTo>
                    <a:cubicBezTo>
                      <a:pt x="399" y="90"/>
                      <a:pt x="399" y="90"/>
                      <a:pt x="399" y="90"/>
                    </a:cubicBezTo>
                    <a:cubicBezTo>
                      <a:pt x="437" y="90"/>
                      <a:pt x="437" y="90"/>
                      <a:pt x="437" y="90"/>
                    </a:cubicBezTo>
                    <a:cubicBezTo>
                      <a:pt x="437" y="76"/>
                      <a:pt x="437" y="76"/>
                      <a:pt x="437" y="76"/>
                    </a:cubicBezTo>
                    <a:cubicBezTo>
                      <a:pt x="364" y="76"/>
                      <a:pt x="364" y="76"/>
                      <a:pt x="364" y="76"/>
                    </a:cubicBezTo>
                    <a:cubicBezTo>
                      <a:pt x="360" y="89"/>
                      <a:pt x="360" y="89"/>
                      <a:pt x="360" y="89"/>
                    </a:cubicBezTo>
                    <a:cubicBezTo>
                      <a:pt x="355" y="76"/>
                      <a:pt x="355" y="76"/>
                      <a:pt x="355" y="76"/>
                    </a:cubicBezTo>
                    <a:cubicBezTo>
                      <a:pt x="283" y="76"/>
                      <a:pt x="283" y="76"/>
                      <a:pt x="283" y="76"/>
                    </a:cubicBezTo>
                    <a:cubicBezTo>
                      <a:pt x="283" y="90"/>
                      <a:pt x="283" y="90"/>
                      <a:pt x="283" y="90"/>
                    </a:cubicBezTo>
                    <a:cubicBezTo>
                      <a:pt x="321" y="90"/>
                      <a:pt x="321" y="90"/>
                      <a:pt x="321" y="90"/>
                    </a:cubicBezTo>
                    <a:cubicBezTo>
                      <a:pt x="321" y="80"/>
                      <a:pt x="321" y="80"/>
                      <a:pt x="321" y="80"/>
                    </a:cubicBezTo>
                    <a:cubicBezTo>
                      <a:pt x="324" y="90"/>
                      <a:pt x="324" y="90"/>
                      <a:pt x="324" y="90"/>
                    </a:cubicBezTo>
                    <a:cubicBezTo>
                      <a:pt x="324" y="90"/>
                      <a:pt x="324" y="90"/>
                      <a:pt x="324" y="90"/>
                    </a:cubicBezTo>
                    <a:close/>
                    <a:moveTo>
                      <a:pt x="128" y="90"/>
                    </a:moveTo>
                    <a:cubicBezTo>
                      <a:pt x="228" y="90"/>
                      <a:pt x="228" y="90"/>
                      <a:pt x="228" y="90"/>
                    </a:cubicBezTo>
                    <a:cubicBezTo>
                      <a:pt x="232" y="86"/>
                      <a:pt x="236" y="81"/>
                      <a:pt x="239" y="76"/>
                    </a:cubicBezTo>
                    <a:cubicBezTo>
                      <a:pt x="239" y="76"/>
                      <a:pt x="239" y="76"/>
                      <a:pt x="239" y="76"/>
                    </a:cubicBezTo>
                    <a:cubicBezTo>
                      <a:pt x="128" y="76"/>
                      <a:pt x="128" y="76"/>
                      <a:pt x="128" y="76"/>
                    </a:cubicBezTo>
                    <a:cubicBezTo>
                      <a:pt x="128" y="90"/>
                      <a:pt x="128" y="90"/>
                      <a:pt x="128" y="90"/>
                    </a:cubicBezTo>
                    <a:close/>
                    <a:moveTo>
                      <a:pt x="25" y="90"/>
                    </a:moveTo>
                    <a:cubicBezTo>
                      <a:pt x="64" y="90"/>
                      <a:pt x="64" y="90"/>
                      <a:pt x="64" y="90"/>
                    </a:cubicBezTo>
                    <a:cubicBezTo>
                      <a:pt x="64" y="76"/>
                      <a:pt x="64" y="76"/>
                      <a:pt x="64" y="76"/>
                    </a:cubicBezTo>
                    <a:cubicBezTo>
                      <a:pt x="25" y="76"/>
                      <a:pt x="25" y="76"/>
                      <a:pt x="25" y="76"/>
                    </a:cubicBezTo>
                    <a:cubicBezTo>
                      <a:pt x="25" y="90"/>
                      <a:pt x="25" y="90"/>
                      <a:pt x="25" y="90"/>
                    </a:cubicBezTo>
                    <a:cubicBezTo>
                      <a:pt x="25" y="90"/>
                      <a:pt x="25" y="90"/>
                      <a:pt x="25" y="90"/>
                    </a:cubicBezTo>
                    <a:close/>
                    <a:moveTo>
                      <a:pt x="45" y="83"/>
                    </a:moveTo>
                    <a:cubicBezTo>
                      <a:pt x="45" y="83"/>
                      <a:pt x="45" y="83"/>
                      <a:pt x="45" y="83"/>
                    </a:cubicBezTo>
                    <a:moveTo>
                      <a:pt x="399" y="115"/>
                    </a:moveTo>
                    <a:cubicBezTo>
                      <a:pt x="437" y="115"/>
                      <a:pt x="437" y="115"/>
                      <a:pt x="437" y="115"/>
                    </a:cubicBezTo>
                    <a:cubicBezTo>
                      <a:pt x="437" y="102"/>
                      <a:pt x="437" y="102"/>
                      <a:pt x="437" y="102"/>
                    </a:cubicBezTo>
                    <a:cubicBezTo>
                      <a:pt x="399" y="102"/>
                      <a:pt x="399" y="102"/>
                      <a:pt x="399" y="102"/>
                    </a:cubicBezTo>
                    <a:cubicBezTo>
                      <a:pt x="399" y="115"/>
                      <a:pt x="399" y="115"/>
                      <a:pt x="399" y="115"/>
                    </a:cubicBezTo>
                    <a:cubicBezTo>
                      <a:pt x="399" y="115"/>
                      <a:pt x="399" y="115"/>
                      <a:pt x="399" y="115"/>
                    </a:cubicBezTo>
                    <a:close/>
                    <a:moveTo>
                      <a:pt x="418" y="109"/>
                    </a:moveTo>
                    <a:cubicBezTo>
                      <a:pt x="418" y="109"/>
                      <a:pt x="418" y="109"/>
                      <a:pt x="418" y="109"/>
                    </a:cubicBezTo>
                    <a:moveTo>
                      <a:pt x="321" y="102"/>
                    </a:moveTo>
                    <a:cubicBezTo>
                      <a:pt x="283" y="102"/>
                      <a:pt x="283" y="102"/>
                      <a:pt x="283" y="102"/>
                    </a:cubicBezTo>
                    <a:cubicBezTo>
                      <a:pt x="283" y="115"/>
                      <a:pt x="283" y="115"/>
                      <a:pt x="283" y="115"/>
                    </a:cubicBezTo>
                    <a:cubicBezTo>
                      <a:pt x="321" y="115"/>
                      <a:pt x="321" y="115"/>
                      <a:pt x="321" y="115"/>
                    </a:cubicBezTo>
                    <a:cubicBezTo>
                      <a:pt x="321" y="115"/>
                      <a:pt x="321" y="102"/>
                      <a:pt x="321" y="102"/>
                    </a:cubicBezTo>
                    <a:close/>
                    <a:moveTo>
                      <a:pt x="328" y="102"/>
                    </a:moveTo>
                    <a:cubicBezTo>
                      <a:pt x="333" y="115"/>
                      <a:pt x="333" y="115"/>
                      <a:pt x="333" y="115"/>
                    </a:cubicBezTo>
                    <a:cubicBezTo>
                      <a:pt x="387" y="115"/>
                      <a:pt x="387" y="115"/>
                      <a:pt x="387" y="115"/>
                    </a:cubicBezTo>
                    <a:cubicBezTo>
                      <a:pt x="387" y="115"/>
                      <a:pt x="391" y="102"/>
                      <a:pt x="391" y="102"/>
                    </a:cubicBezTo>
                    <a:cubicBezTo>
                      <a:pt x="328" y="102"/>
                      <a:pt x="328" y="102"/>
                      <a:pt x="328" y="102"/>
                    </a:cubicBezTo>
                    <a:cubicBezTo>
                      <a:pt x="328" y="102"/>
                      <a:pt x="328" y="102"/>
                      <a:pt x="328" y="102"/>
                    </a:cubicBezTo>
                    <a:close/>
                    <a:moveTo>
                      <a:pt x="128" y="115"/>
                    </a:moveTo>
                    <a:cubicBezTo>
                      <a:pt x="128" y="115"/>
                      <a:pt x="240" y="115"/>
                      <a:pt x="239" y="115"/>
                    </a:cubicBezTo>
                    <a:cubicBezTo>
                      <a:pt x="236" y="111"/>
                      <a:pt x="232" y="106"/>
                      <a:pt x="227" y="102"/>
                    </a:cubicBezTo>
                    <a:cubicBezTo>
                      <a:pt x="128" y="102"/>
                      <a:pt x="128" y="102"/>
                      <a:pt x="128" y="102"/>
                    </a:cubicBezTo>
                    <a:cubicBezTo>
                      <a:pt x="128" y="115"/>
                      <a:pt x="128" y="115"/>
                      <a:pt x="128" y="115"/>
                    </a:cubicBezTo>
                    <a:close/>
                    <a:moveTo>
                      <a:pt x="64" y="115"/>
                    </a:moveTo>
                    <a:cubicBezTo>
                      <a:pt x="64" y="102"/>
                      <a:pt x="64" y="102"/>
                      <a:pt x="64" y="102"/>
                    </a:cubicBezTo>
                    <a:cubicBezTo>
                      <a:pt x="26" y="102"/>
                      <a:pt x="26" y="102"/>
                      <a:pt x="26" y="102"/>
                    </a:cubicBezTo>
                    <a:cubicBezTo>
                      <a:pt x="26" y="115"/>
                      <a:pt x="26" y="115"/>
                      <a:pt x="26" y="115"/>
                    </a:cubicBezTo>
                    <a:cubicBezTo>
                      <a:pt x="26" y="115"/>
                      <a:pt x="64" y="115"/>
                      <a:pt x="64" y="115"/>
                    </a:cubicBezTo>
                    <a:close/>
                    <a:moveTo>
                      <a:pt x="399" y="141"/>
                    </a:moveTo>
                    <a:cubicBezTo>
                      <a:pt x="437" y="141"/>
                      <a:pt x="437" y="141"/>
                      <a:pt x="437" y="141"/>
                    </a:cubicBezTo>
                    <a:cubicBezTo>
                      <a:pt x="437" y="127"/>
                      <a:pt x="437" y="127"/>
                      <a:pt x="437" y="127"/>
                    </a:cubicBezTo>
                    <a:cubicBezTo>
                      <a:pt x="399" y="127"/>
                      <a:pt x="399" y="127"/>
                      <a:pt x="399" y="127"/>
                    </a:cubicBezTo>
                    <a:cubicBezTo>
                      <a:pt x="399" y="141"/>
                      <a:pt x="399" y="141"/>
                      <a:pt x="399" y="141"/>
                    </a:cubicBezTo>
                    <a:cubicBezTo>
                      <a:pt x="399" y="141"/>
                      <a:pt x="399" y="141"/>
                      <a:pt x="399" y="141"/>
                    </a:cubicBezTo>
                    <a:close/>
                    <a:moveTo>
                      <a:pt x="418" y="134"/>
                    </a:moveTo>
                    <a:cubicBezTo>
                      <a:pt x="418" y="134"/>
                      <a:pt x="418" y="134"/>
                      <a:pt x="418" y="134"/>
                    </a:cubicBezTo>
                    <a:moveTo>
                      <a:pt x="283" y="141"/>
                    </a:moveTo>
                    <a:cubicBezTo>
                      <a:pt x="321" y="141"/>
                      <a:pt x="321" y="141"/>
                      <a:pt x="321" y="141"/>
                    </a:cubicBezTo>
                    <a:cubicBezTo>
                      <a:pt x="321" y="127"/>
                      <a:pt x="321" y="127"/>
                      <a:pt x="321" y="127"/>
                    </a:cubicBezTo>
                    <a:cubicBezTo>
                      <a:pt x="283" y="127"/>
                      <a:pt x="283" y="127"/>
                      <a:pt x="283" y="127"/>
                    </a:cubicBezTo>
                    <a:cubicBezTo>
                      <a:pt x="283" y="141"/>
                      <a:pt x="283" y="141"/>
                      <a:pt x="283" y="141"/>
                    </a:cubicBezTo>
                    <a:cubicBezTo>
                      <a:pt x="283" y="141"/>
                      <a:pt x="283" y="141"/>
                      <a:pt x="283" y="141"/>
                    </a:cubicBezTo>
                    <a:close/>
                    <a:moveTo>
                      <a:pt x="302" y="134"/>
                    </a:moveTo>
                    <a:cubicBezTo>
                      <a:pt x="302" y="134"/>
                      <a:pt x="302" y="134"/>
                      <a:pt x="302" y="134"/>
                    </a:cubicBezTo>
                    <a:moveTo>
                      <a:pt x="378" y="141"/>
                    </a:moveTo>
                    <a:cubicBezTo>
                      <a:pt x="378" y="141"/>
                      <a:pt x="383" y="127"/>
                      <a:pt x="383" y="127"/>
                    </a:cubicBezTo>
                    <a:cubicBezTo>
                      <a:pt x="337" y="127"/>
                      <a:pt x="337" y="127"/>
                      <a:pt x="337" y="127"/>
                    </a:cubicBezTo>
                    <a:cubicBezTo>
                      <a:pt x="342" y="141"/>
                      <a:pt x="342" y="141"/>
                      <a:pt x="342" y="141"/>
                    </a:cubicBezTo>
                    <a:cubicBezTo>
                      <a:pt x="378" y="141"/>
                      <a:pt x="378" y="141"/>
                      <a:pt x="378" y="141"/>
                    </a:cubicBezTo>
                    <a:close/>
                    <a:moveTo>
                      <a:pt x="167" y="141"/>
                    </a:moveTo>
                    <a:cubicBezTo>
                      <a:pt x="167" y="141"/>
                      <a:pt x="167" y="127"/>
                      <a:pt x="167" y="127"/>
                    </a:cubicBezTo>
                    <a:cubicBezTo>
                      <a:pt x="128" y="127"/>
                      <a:pt x="128" y="127"/>
                      <a:pt x="128" y="127"/>
                    </a:cubicBezTo>
                    <a:cubicBezTo>
                      <a:pt x="128" y="141"/>
                      <a:pt x="128" y="141"/>
                      <a:pt x="128" y="141"/>
                    </a:cubicBezTo>
                    <a:cubicBezTo>
                      <a:pt x="128" y="141"/>
                      <a:pt x="167" y="141"/>
                      <a:pt x="167" y="141"/>
                    </a:cubicBezTo>
                    <a:close/>
                    <a:moveTo>
                      <a:pt x="206" y="127"/>
                    </a:moveTo>
                    <a:cubicBezTo>
                      <a:pt x="206" y="141"/>
                      <a:pt x="206" y="141"/>
                      <a:pt x="206" y="141"/>
                    </a:cubicBezTo>
                    <a:cubicBezTo>
                      <a:pt x="247" y="141"/>
                      <a:pt x="247" y="141"/>
                      <a:pt x="247" y="141"/>
                    </a:cubicBezTo>
                    <a:cubicBezTo>
                      <a:pt x="247" y="136"/>
                      <a:pt x="247" y="131"/>
                      <a:pt x="245" y="127"/>
                    </a:cubicBezTo>
                    <a:cubicBezTo>
                      <a:pt x="206" y="127"/>
                      <a:pt x="206" y="127"/>
                      <a:pt x="206" y="127"/>
                    </a:cubicBezTo>
                    <a:cubicBezTo>
                      <a:pt x="206" y="127"/>
                      <a:pt x="206" y="127"/>
                      <a:pt x="206" y="127"/>
                    </a:cubicBezTo>
                    <a:close/>
                    <a:moveTo>
                      <a:pt x="26" y="141"/>
                    </a:moveTo>
                    <a:cubicBezTo>
                      <a:pt x="64" y="141"/>
                      <a:pt x="64" y="141"/>
                      <a:pt x="64" y="141"/>
                    </a:cubicBezTo>
                    <a:cubicBezTo>
                      <a:pt x="64" y="127"/>
                      <a:pt x="64" y="127"/>
                      <a:pt x="64" y="127"/>
                    </a:cubicBezTo>
                    <a:cubicBezTo>
                      <a:pt x="26" y="127"/>
                      <a:pt x="26" y="127"/>
                      <a:pt x="26" y="127"/>
                    </a:cubicBezTo>
                    <a:cubicBezTo>
                      <a:pt x="26" y="141"/>
                      <a:pt x="26" y="141"/>
                      <a:pt x="26" y="141"/>
                    </a:cubicBezTo>
                    <a:cubicBezTo>
                      <a:pt x="26" y="141"/>
                      <a:pt x="26" y="141"/>
                      <a:pt x="26" y="141"/>
                    </a:cubicBezTo>
                    <a:close/>
                    <a:moveTo>
                      <a:pt x="45" y="134"/>
                    </a:moveTo>
                    <a:cubicBezTo>
                      <a:pt x="45" y="134"/>
                      <a:pt x="45" y="134"/>
                      <a:pt x="45" y="134"/>
                    </a:cubicBezTo>
                    <a:moveTo>
                      <a:pt x="399" y="166"/>
                    </a:moveTo>
                    <a:cubicBezTo>
                      <a:pt x="462" y="166"/>
                      <a:pt x="462" y="166"/>
                      <a:pt x="462" y="166"/>
                    </a:cubicBezTo>
                    <a:cubicBezTo>
                      <a:pt x="462" y="152"/>
                      <a:pt x="462" y="152"/>
                      <a:pt x="462" y="152"/>
                    </a:cubicBezTo>
                    <a:cubicBezTo>
                      <a:pt x="399" y="152"/>
                      <a:pt x="399" y="152"/>
                      <a:pt x="399" y="152"/>
                    </a:cubicBezTo>
                    <a:cubicBezTo>
                      <a:pt x="399" y="166"/>
                      <a:pt x="399" y="166"/>
                      <a:pt x="399" y="166"/>
                    </a:cubicBezTo>
                    <a:cubicBezTo>
                      <a:pt x="399" y="166"/>
                      <a:pt x="399" y="166"/>
                      <a:pt x="399" y="166"/>
                    </a:cubicBezTo>
                    <a:close/>
                    <a:moveTo>
                      <a:pt x="431" y="159"/>
                    </a:moveTo>
                    <a:cubicBezTo>
                      <a:pt x="431" y="159"/>
                      <a:pt x="431" y="159"/>
                      <a:pt x="431" y="159"/>
                    </a:cubicBezTo>
                    <a:moveTo>
                      <a:pt x="257" y="166"/>
                    </a:moveTo>
                    <a:cubicBezTo>
                      <a:pt x="321" y="166"/>
                      <a:pt x="321" y="166"/>
                      <a:pt x="321" y="166"/>
                    </a:cubicBezTo>
                    <a:cubicBezTo>
                      <a:pt x="321" y="152"/>
                      <a:pt x="321" y="152"/>
                      <a:pt x="321" y="152"/>
                    </a:cubicBezTo>
                    <a:cubicBezTo>
                      <a:pt x="257" y="152"/>
                      <a:pt x="257" y="152"/>
                      <a:pt x="257" y="152"/>
                    </a:cubicBezTo>
                    <a:cubicBezTo>
                      <a:pt x="257" y="166"/>
                      <a:pt x="257" y="166"/>
                      <a:pt x="257" y="166"/>
                    </a:cubicBezTo>
                    <a:cubicBezTo>
                      <a:pt x="257" y="166"/>
                      <a:pt x="257" y="166"/>
                      <a:pt x="257" y="166"/>
                    </a:cubicBezTo>
                    <a:close/>
                    <a:moveTo>
                      <a:pt x="289" y="159"/>
                    </a:moveTo>
                    <a:cubicBezTo>
                      <a:pt x="289" y="159"/>
                      <a:pt x="289" y="159"/>
                      <a:pt x="289" y="159"/>
                    </a:cubicBezTo>
                    <a:moveTo>
                      <a:pt x="374" y="152"/>
                    </a:moveTo>
                    <a:cubicBezTo>
                      <a:pt x="346" y="152"/>
                      <a:pt x="346" y="152"/>
                      <a:pt x="346" y="152"/>
                    </a:cubicBezTo>
                    <a:cubicBezTo>
                      <a:pt x="350" y="166"/>
                      <a:pt x="350" y="166"/>
                      <a:pt x="350" y="166"/>
                    </a:cubicBezTo>
                    <a:cubicBezTo>
                      <a:pt x="369" y="166"/>
                      <a:pt x="369" y="166"/>
                      <a:pt x="369" y="166"/>
                    </a:cubicBezTo>
                    <a:cubicBezTo>
                      <a:pt x="374" y="152"/>
                      <a:pt x="374" y="152"/>
                      <a:pt x="374" y="152"/>
                    </a:cubicBezTo>
                    <a:cubicBezTo>
                      <a:pt x="374" y="152"/>
                      <a:pt x="374" y="152"/>
                      <a:pt x="374" y="152"/>
                    </a:cubicBezTo>
                    <a:close/>
                    <a:moveTo>
                      <a:pt x="0" y="152"/>
                    </a:moveTo>
                    <a:cubicBezTo>
                      <a:pt x="0" y="166"/>
                      <a:pt x="0" y="166"/>
                      <a:pt x="0" y="166"/>
                    </a:cubicBezTo>
                    <a:cubicBezTo>
                      <a:pt x="90" y="166"/>
                      <a:pt x="90" y="166"/>
                      <a:pt x="90" y="166"/>
                    </a:cubicBezTo>
                    <a:cubicBezTo>
                      <a:pt x="90" y="152"/>
                      <a:pt x="90" y="152"/>
                      <a:pt x="90" y="152"/>
                    </a:cubicBezTo>
                    <a:cubicBezTo>
                      <a:pt x="0" y="152"/>
                      <a:pt x="0" y="152"/>
                      <a:pt x="0" y="152"/>
                    </a:cubicBezTo>
                    <a:close/>
                    <a:moveTo>
                      <a:pt x="102" y="152"/>
                    </a:moveTo>
                    <a:cubicBezTo>
                      <a:pt x="102" y="166"/>
                      <a:pt x="102" y="166"/>
                      <a:pt x="102" y="166"/>
                    </a:cubicBezTo>
                    <a:cubicBezTo>
                      <a:pt x="240" y="166"/>
                      <a:pt x="240" y="166"/>
                      <a:pt x="240" y="166"/>
                    </a:cubicBezTo>
                    <a:cubicBezTo>
                      <a:pt x="241" y="166"/>
                      <a:pt x="241" y="166"/>
                      <a:pt x="241" y="166"/>
                    </a:cubicBezTo>
                    <a:cubicBezTo>
                      <a:pt x="244" y="162"/>
                      <a:pt x="245" y="157"/>
                      <a:pt x="246" y="152"/>
                    </a:cubicBezTo>
                    <a:cubicBezTo>
                      <a:pt x="102" y="152"/>
                      <a:pt x="102" y="152"/>
                      <a:pt x="102" y="152"/>
                    </a:cubicBezTo>
                    <a:cubicBezTo>
                      <a:pt x="102" y="152"/>
                      <a:pt x="102" y="152"/>
                      <a:pt x="102" y="152"/>
                    </a:cubicBezTo>
                    <a:close/>
                    <a:moveTo>
                      <a:pt x="365" y="178"/>
                    </a:moveTo>
                    <a:cubicBezTo>
                      <a:pt x="354" y="178"/>
                      <a:pt x="354" y="178"/>
                      <a:pt x="354" y="178"/>
                    </a:cubicBezTo>
                    <a:cubicBezTo>
                      <a:pt x="359" y="191"/>
                      <a:pt x="359" y="191"/>
                      <a:pt x="359" y="191"/>
                    </a:cubicBezTo>
                    <a:cubicBezTo>
                      <a:pt x="361" y="191"/>
                      <a:pt x="361" y="191"/>
                      <a:pt x="361" y="191"/>
                    </a:cubicBezTo>
                    <a:cubicBezTo>
                      <a:pt x="365" y="178"/>
                      <a:pt x="365" y="178"/>
                      <a:pt x="365" y="178"/>
                    </a:cubicBezTo>
                    <a:cubicBezTo>
                      <a:pt x="365" y="178"/>
                      <a:pt x="365" y="178"/>
                      <a:pt x="365" y="178"/>
                    </a:cubicBezTo>
                    <a:close/>
                    <a:moveTo>
                      <a:pt x="399" y="191"/>
                    </a:moveTo>
                    <a:cubicBezTo>
                      <a:pt x="462" y="191"/>
                      <a:pt x="462" y="191"/>
                      <a:pt x="462" y="191"/>
                    </a:cubicBezTo>
                    <a:cubicBezTo>
                      <a:pt x="462" y="178"/>
                      <a:pt x="462" y="178"/>
                      <a:pt x="462" y="178"/>
                    </a:cubicBezTo>
                    <a:cubicBezTo>
                      <a:pt x="399" y="178"/>
                      <a:pt x="399" y="178"/>
                      <a:pt x="399" y="178"/>
                    </a:cubicBezTo>
                    <a:cubicBezTo>
                      <a:pt x="399" y="191"/>
                      <a:pt x="399" y="191"/>
                      <a:pt x="399" y="191"/>
                    </a:cubicBezTo>
                    <a:cubicBezTo>
                      <a:pt x="399" y="191"/>
                      <a:pt x="399" y="191"/>
                      <a:pt x="399" y="191"/>
                    </a:cubicBezTo>
                    <a:close/>
                    <a:moveTo>
                      <a:pt x="431" y="185"/>
                    </a:moveTo>
                    <a:cubicBezTo>
                      <a:pt x="431" y="185"/>
                      <a:pt x="431" y="185"/>
                      <a:pt x="431" y="185"/>
                    </a:cubicBezTo>
                    <a:moveTo>
                      <a:pt x="102" y="191"/>
                    </a:moveTo>
                    <a:cubicBezTo>
                      <a:pt x="199" y="191"/>
                      <a:pt x="199" y="191"/>
                      <a:pt x="199" y="191"/>
                    </a:cubicBezTo>
                    <a:cubicBezTo>
                      <a:pt x="212" y="191"/>
                      <a:pt x="223" y="186"/>
                      <a:pt x="232" y="178"/>
                    </a:cubicBezTo>
                    <a:cubicBezTo>
                      <a:pt x="232" y="178"/>
                      <a:pt x="102" y="178"/>
                      <a:pt x="102" y="178"/>
                    </a:cubicBezTo>
                    <a:cubicBezTo>
                      <a:pt x="102" y="191"/>
                      <a:pt x="102" y="191"/>
                      <a:pt x="102" y="191"/>
                    </a:cubicBezTo>
                    <a:moveTo>
                      <a:pt x="257" y="191"/>
                    </a:moveTo>
                    <a:cubicBezTo>
                      <a:pt x="321" y="191"/>
                      <a:pt x="321" y="191"/>
                      <a:pt x="321" y="191"/>
                    </a:cubicBezTo>
                    <a:cubicBezTo>
                      <a:pt x="321" y="178"/>
                      <a:pt x="321" y="178"/>
                      <a:pt x="321" y="178"/>
                    </a:cubicBezTo>
                    <a:cubicBezTo>
                      <a:pt x="257" y="178"/>
                      <a:pt x="257" y="178"/>
                      <a:pt x="257" y="178"/>
                    </a:cubicBezTo>
                    <a:cubicBezTo>
                      <a:pt x="257" y="191"/>
                      <a:pt x="257" y="191"/>
                      <a:pt x="257" y="191"/>
                    </a:cubicBezTo>
                    <a:cubicBezTo>
                      <a:pt x="257" y="191"/>
                      <a:pt x="257" y="191"/>
                      <a:pt x="257" y="191"/>
                    </a:cubicBezTo>
                    <a:close/>
                    <a:moveTo>
                      <a:pt x="289" y="185"/>
                    </a:moveTo>
                    <a:cubicBezTo>
                      <a:pt x="289" y="185"/>
                      <a:pt x="289" y="185"/>
                      <a:pt x="289" y="185"/>
                    </a:cubicBezTo>
                    <a:moveTo>
                      <a:pt x="0" y="178"/>
                    </a:moveTo>
                    <a:cubicBezTo>
                      <a:pt x="0" y="191"/>
                      <a:pt x="0" y="191"/>
                      <a:pt x="0" y="191"/>
                    </a:cubicBezTo>
                    <a:cubicBezTo>
                      <a:pt x="90" y="191"/>
                      <a:pt x="90" y="191"/>
                      <a:pt x="90" y="191"/>
                    </a:cubicBezTo>
                    <a:cubicBezTo>
                      <a:pt x="90" y="178"/>
                      <a:pt x="90" y="178"/>
                      <a:pt x="90" y="178"/>
                    </a:cubicBezTo>
                    <a:cubicBezTo>
                      <a:pt x="0" y="178"/>
                      <a:pt x="0" y="178"/>
                      <a:pt x="0" y="178"/>
                    </a:cubicBezTo>
                    <a:close/>
                    <a:moveTo>
                      <a:pt x="48" y="248"/>
                    </a:moveTo>
                    <a:cubicBezTo>
                      <a:pt x="46" y="237"/>
                      <a:pt x="36" y="235"/>
                      <a:pt x="30" y="235"/>
                    </a:cubicBezTo>
                    <a:cubicBezTo>
                      <a:pt x="19" y="235"/>
                      <a:pt x="10" y="244"/>
                      <a:pt x="10" y="260"/>
                    </a:cubicBezTo>
                    <a:cubicBezTo>
                      <a:pt x="10" y="275"/>
                      <a:pt x="15" y="287"/>
                      <a:pt x="31" y="287"/>
                    </a:cubicBezTo>
                    <a:cubicBezTo>
                      <a:pt x="36" y="287"/>
                      <a:pt x="46" y="284"/>
                      <a:pt x="49" y="269"/>
                    </a:cubicBezTo>
                    <a:cubicBezTo>
                      <a:pt x="57" y="269"/>
                      <a:pt x="57" y="269"/>
                      <a:pt x="57" y="269"/>
                    </a:cubicBezTo>
                    <a:cubicBezTo>
                      <a:pt x="53" y="293"/>
                      <a:pt x="34" y="294"/>
                      <a:pt x="29" y="294"/>
                    </a:cubicBezTo>
                    <a:cubicBezTo>
                      <a:pt x="15" y="294"/>
                      <a:pt x="1" y="285"/>
                      <a:pt x="1" y="260"/>
                    </a:cubicBezTo>
                    <a:cubicBezTo>
                      <a:pt x="1" y="241"/>
                      <a:pt x="12" y="228"/>
                      <a:pt x="30" y="228"/>
                    </a:cubicBezTo>
                    <a:cubicBezTo>
                      <a:pt x="47" y="228"/>
                      <a:pt x="55" y="238"/>
                      <a:pt x="56" y="248"/>
                    </a:cubicBezTo>
                    <a:lnTo>
                      <a:pt x="48" y="248"/>
                    </a:lnTo>
                    <a:close/>
                    <a:moveTo>
                      <a:pt x="81" y="245"/>
                    </a:moveTo>
                    <a:cubicBezTo>
                      <a:pt x="95" y="245"/>
                      <a:pt x="102" y="257"/>
                      <a:pt x="102" y="269"/>
                    </a:cubicBezTo>
                    <a:cubicBezTo>
                      <a:pt x="102" y="281"/>
                      <a:pt x="95" y="294"/>
                      <a:pt x="81" y="294"/>
                    </a:cubicBezTo>
                    <a:cubicBezTo>
                      <a:pt x="66" y="294"/>
                      <a:pt x="59" y="281"/>
                      <a:pt x="59" y="269"/>
                    </a:cubicBezTo>
                    <a:cubicBezTo>
                      <a:pt x="59" y="257"/>
                      <a:pt x="66" y="245"/>
                      <a:pt x="81" y="245"/>
                    </a:cubicBezTo>
                    <a:close/>
                    <a:moveTo>
                      <a:pt x="81" y="287"/>
                    </a:moveTo>
                    <a:cubicBezTo>
                      <a:pt x="92" y="287"/>
                      <a:pt x="94" y="276"/>
                      <a:pt x="94" y="269"/>
                    </a:cubicBezTo>
                    <a:cubicBezTo>
                      <a:pt x="94" y="263"/>
                      <a:pt x="92" y="252"/>
                      <a:pt x="81" y="252"/>
                    </a:cubicBezTo>
                    <a:cubicBezTo>
                      <a:pt x="69" y="252"/>
                      <a:pt x="67" y="263"/>
                      <a:pt x="67" y="269"/>
                    </a:cubicBezTo>
                    <a:cubicBezTo>
                      <a:pt x="67" y="276"/>
                      <a:pt x="69" y="287"/>
                      <a:pt x="81" y="287"/>
                    </a:cubicBezTo>
                    <a:close/>
                    <a:moveTo>
                      <a:pt x="146" y="292"/>
                    </a:moveTo>
                    <a:cubicBezTo>
                      <a:pt x="138" y="292"/>
                      <a:pt x="138" y="292"/>
                      <a:pt x="138" y="292"/>
                    </a:cubicBezTo>
                    <a:cubicBezTo>
                      <a:pt x="138" y="264"/>
                      <a:pt x="138" y="264"/>
                      <a:pt x="138" y="264"/>
                    </a:cubicBezTo>
                    <a:cubicBezTo>
                      <a:pt x="138" y="256"/>
                      <a:pt x="136" y="252"/>
                      <a:pt x="128" y="252"/>
                    </a:cubicBezTo>
                    <a:cubicBezTo>
                      <a:pt x="124" y="252"/>
                      <a:pt x="116" y="255"/>
                      <a:pt x="116" y="267"/>
                    </a:cubicBezTo>
                    <a:cubicBezTo>
                      <a:pt x="116" y="292"/>
                      <a:pt x="116" y="292"/>
                      <a:pt x="116" y="292"/>
                    </a:cubicBezTo>
                    <a:cubicBezTo>
                      <a:pt x="108" y="292"/>
                      <a:pt x="108" y="292"/>
                      <a:pt x="108" y="292"/>
                    </a:cubicBezTo>
                    <a:cubicBezTo>
                      <a:pt x="108" y="246"/>
                      <a:pt x="108" y="246"/>
                      <a:pt x="108" y="246"/>
                    </a:cubicBezTo>
                    <a:cubicBezTo>
                      <a:pt x="116" y="246"/>
                      <a:pt x="116" y="246"/>
                      <a:pt x="116" y="246"/>
                    </a:cubicBezTo>
                    <a:cubicBezTo>
                      <a:pt x="116" y="253"/>
                      <a:pt x="116" y="253"/>
                      <a:pt x="116" y="253"/>
                    </a:cubicBezTo>
                    <a:cubicBezTo>
                      <a:pt x="116" y="253"/>
                      <a:pt x="116" y="253"/>
                      <a:pt x="116" y="253"/>
                    </a:cubicBezTo>
                    <a:cubicBezTo>
                      <a:pt x="118" y="250"/>
                      <a:pt x="122" y="245"/>
                      <a:pt x="130" y="245"/>
                    </a:cubicBezTo>
                    <a:cubicBezTo>
                      <a:pt x="137" y="245"/>
                      <a:pt x="146" y="248"/>
                      <a:pt x="146" y="261"/>
                    </a:cubicBezTo>
                    <a:lnTo>
                      <a:pt x="146" y="292"/>
                    </a:lnTo>
                    <a:close/>
                    <a:moveTo>
                      <a:pt x="193" y="292"/>
                    </a:moveTo>
                    <a:cubicBezTo>
                      <a:pt x="185" y="292"/>
                      <a:pt x="185" y="292"/>
                      <a:pt x="185" y="292"/>
                    </a:cubicBezTo>
                    <a:cubicBezTo>
                      <a:pt x="185" y="264"/>
                      <a:pt x="185" y="264"/>
                      <a:pt x="185" y="264"/>
                    </a:cubicBezTo>
                    <a:cubicBezTo>
                      <a:pt x="185" y="256"/>
                      <a:pt x="183" y="252"/>
                      <a:pt x="175" y="252"/>
                    </a:cubicBezTo>
                    <a:cubicBezTo>
                      <a:pt x="171" y="252"/>
                      <a:pt x="163" y="255"/>
                      <a:pt x="163" y="267"/>
                    </a:cubicBezTo>
                    <a:cubicBezTo>
                      <a:pt x="163" y="292"/>
                      <a:pt x="163" y="292"/>
                      <a:pt x="163" y="292"/>
                    </a:cubicBezTo>
                    <a:cubicBezTo>
                      <a:pt x="155" y="292"/>
                      <a:pt x="155" y="292"/>
                      <a:pt x="155" y="292"/>
                    </a:cubicBezTo>
                    <a:cubicBezTo>
                      <a:pt x="155" y="246"/>
                      <a:pt x="155" y="246"/>
                      <a:pt x="155" y="246"/>
                    </a:cubicBezTo>
                    <a:cubicBezTo>
                      <a:pt x="163" y="246"/>
                      <a:pt x="163" y="246"/>
                      <a:pt x="163" y="246"/>
                    </a:cubicBezTo>
                    <a:cubicBezTo>
                      <a:pt x="163" y="253"/>
                      <a:pt x="163" y="253"/>
                      <a:pt x="163" y="253"/>
                    </a:cubicBezTo>
                    <a:cubicBezTo>
                      <a:pt x="163" y="253"/>
                      <a:pt x="163" y="253"/>
                      <a:pt x="163" y="253"/>
                    </a:cubicBezTo>
                    <a:cubicBezTo>
                      <a:pt x="164" y="250"/>
                      <a:pt x="169" y="245"/>
                      <a:pt x="177" y="245"/>
                    </a:cubicBezTo>
                    <a:cubicBezTo>
                      <a:pt x="184" y="245"/>
                      <a:pt x="193" y="248"/>
                      <a:pt x="193" y="261"/>
                    </a:cubicBezTo>
                    <a:lnTo>
                      <a:pt x="193" y="292"/>
                    </a:lnTo>
                    <a:close/>
                    <a:moveTo>
                      <a:pt x="240" y="278"/>
                    </a:moveTo>
                    <a:cubicBezTo>
                      <a:pt x="239" y="280"/>
                      <a:pt x="237" y="287"/>
                      <a:pt x="232" y="291"/>
                    </a:cubicBezTo>
                    <a:cubicBezTo>
                      <a:pt x="229" y="292"/>
                      <a:pt x="226" y="294"/>
                      <a:pt x="219" y="294"/>
                    </a:cubicBezTo>
                    <a:cubicBezTo>
                      <a:pt x="206" y="294"/>
                      <a:pt x="198" y="284"/>
                      <a:pt x="198" y="271"/>
                    </a:cubicBezTo>
                    <a:cubicBezTo>
                      <a:pt x="198" y="256"/>
                      <a:pt x="205" y="245"/>
                      <a:pt x="221" y="245"/>
                    </a:cubicBezTo>
                    <a:cubicBezTo>
                      <a:pt x="234" y="245"/>
                      <a:pt x="240" y="256"/>
                      <a:pt x="240" y="272"/>
                    </a:cubicBezTo>
                    <a:cubicBezTo>
                      <a:pt x="207" y="272"/>
                      <a:pt x="207" y="272"/>
                      <a:pt x="207" y="272"/>
                    </a:cubicBezTo>
                    <a:cubicBezTo>
                      <a:pt x="207" y="282"/>
                      <a:pt x="211" y="287"/>
                      <a:pt x="220" y="287"/>
                    </a:cubicBezTo>
                    <a:cubicBezTo>
                      <a:pt x="227" y="287"/>
                      <a:pt x="232" y="281"/>
                      <a:pt x="232" y="278"/>
                    </a:cubicBezTo>
                    <a:lnTo>
                      <a:pt x="240" y="278"/>
                    </a:lnTo>
                    <a:close/>
                    <a:moveTo>
                      <a:pt x="232" y="266"/>
                    </a:moveTo>
                    <a:cubicBezTo>
                      <a:pt x="232" y="259"/>
                      <a:pt x="229" y="252"/>
                      <a:pt x="219" y="252"/>
                    </a:cubicBezTo>
                    <a:cubicBezTo>
                      <a:pt x="212" y="252"/>
                      <a:pt x="207" y="259"/>
                      <a:pt x="207" y="266"/>
                    </a:cubicBezTo>
                    <a:lnTo>
                      <a:pt x="232" y="266"/>
                    </a:lnTo>
                    <a:close/>
                    <a:moveTo>
                      <a:pt x="276" y="262"/>
                    </a:moveTo>
                    <a:cubicBezTo>
                      <a:pt x="275" y="256"/>
                      <a:pt x="272" y="252"/>
                      <a:pt x="265" y="252"/>
                    </a:cubicBezTo>
                    <a:cubicBezTo>
                      <a:pt x="256" y="252"/>
                      <a:pt x="253" y="261"/>
                      <a:pt x="253" y="269"/>
                    </a:cubicBezTo>
                    <a:cubicBezTo>
                      <a:pt x="253" y="277"/>
                      <a:pt x="254" y="287"/>
                      <a:pt x="265" y="287"/>
                    </a:cubicBezTo>
                    <a:cubicBezTo>
                      <a:pt x="270" y="287"/>
                      <a:pt x="275" y="283"/>
                      <a:pt x="276" y="276"/>
                    </a:cubicBezTo>
                    <a:cubicBezTo>
                      <a:pt x="284" y="276"/>
                      <a:pt x="284" y="276"/>
                      <a:pt x="284" y="276"/>
                    </a:cubicBezTo>
                    <a:cubicBezTo>
                      <a:pt x="283" y="283"/>
                      <a:pt x="278" y="294"/>
                      <a:pt x="265" y="294"/>
                    </a:cubicBezTo>
                    <a:cubicBezTo>
                      <a:pt x="252" y="294"/>
                      <a:pt x="244" y="284"/>
                      <a:pt x="244" y="271"/>
                    </a:cubicBezTo>
                    <a:cubicBezTo>
                      <a:pt x="244" y="256"/>
                      <a:pt x="251" y="245"/>
                      <a:pt x="266" y="245"/>
                    </a:cubicBezTo>
                    <a:cubicBezTo>
                      <a:pt x="278" y="245"/>
                      <a:pt x="283" y="254"/>
                      <a:pt x="284" y="262"/>
                    </a:cubicBezTo>
                    <a:lnTo>
                      <a:pt x="276" y="262"/>
                    </a:lnTo>
                    <a:close/>
                    <a:moveTo>
                      <a:pt x="300" y="253"/>
                    </a:moveTo>
                    <a:cubicBezTo>
                      <a:pt x="300" y="283"/>
                      <a:pt x="300" y="283"/>
                      <a:pt x="300" y="283"/>
                    </a:cubicBezTo>
                    <a:cubicBezTo>
                      <a:pt x="300" y="286"/>
                      <a:pt x="304" y="286"/>
                      <a:pt x="305" y="286"/>
                    </a:cubicBezTo>
                    <a:cubicBezTo>
                      <a:pt x="308" y="286"/>
                      <a:pt x="308" y="286"/>
                      <a:pt x="308" y="286"/>
                    </a:cubicBezTo>
                    <a:cubicBezTo>
                      <a:pt x="308" y="292"/>
                      <a:pt x="308" y="292"/>
                      <a:pt x="308" y="292"/>
                    </a:cubicBezTo>
                    <a:cubicBezTo>
                      <a:pt x="305" y="293"/>
                      <a:pt x="303" y="293"/>
                      <a:pt x="302" y="293"/>
                    </a:cubicBezTo>
                    <a:cubicBezTo>
                      <a:pt x="294" y="293"/>
                      <a:pt x="293" y="289"/>
                      <a:pt x="293" y="283"/>
                    </a:cubicBezTo>
                    <a:cubicBezTo>
                      <a:pt x="293" y="253"/>
                      <a:pt x="293" y="253"/>
                      <a:pt x="293" y="253"/>
                    </a:cubicBezTo>
                    <a:cubicBezTo>
                      <a:pt x="286" y="253"/>
                      <a:pt x="286" y="253"/>
                      <a:pt x="286" y="253"/>
                    </a:cubicBezTo>
                    <a:cubicBezTo>
                      <a:pt x="286" y="246"/>
                      <a:pt x="286" y="246"/>
                      <a:pt x="286" y="246"/>
                    </a:cubicBezTo>
                    <a:cubicBezTo>
                      <a:pt x="293" y="246"/>
                      <a:pt x="293" y="246"/>
                      <a:pt x="293" y="246"/>
                    </a:cubicBezTo>
                    <a:cubicBezTo>
                      <a:pt x="293" y="234"/>
                      <a:pt x="293" y="234"/>
                      <a:pt x="293" y="234"/>
                    </a:cubicBezTo>
                    <a:cubicBezTo>
                      <a:pt x="300" y="234"/>
                      <a:pt x="300" y="234"/>
                      <a:pt x="300" y="234"/>
                    </a:cubicBezTo>
                    <a:cubicBezTo>
                      <a:pt x="300" y="246"/>
                      <a:pt x="300" y="246"/>
                      <a:pt x="300" y="246"/>
                    </a:cubicBezTo>
                    <a:cubicBezTo>
                      <a:pt x="308" y="246"/>
                      <a:pt x="308" y="246"/>
                      <a:pt x="308" y="246"/>
                    </a:cubicBezTo>
                    <a:cubicBezTo>
                      <a:pt x="308" y="253"/>
                      <a:pt x="308" y="253"/>
                      <a:pt x="308" y="253"/>
                    </a:cubicBezTo>
                    <a:lnTo>
                      <a:pt x="300" y="253"/>
                    </a:lnTo>
                    <a:close/>
                    <a:moveTo>
                      <a:pt x="314" y="238"/>
                    </a:moveTo>
                    <a:cubicBezTo>
                      <a:pt x="314" y="229"/>
                      <a:pt x="314" y="229"/>
                      <a:pt x="314" y="229"/>
                    </a:cubicBezTo>
                    <a:cubicBezTo>
                      <a:pt x="322" y="229"/>
                      <a:pt x="322" y="229"/>
                      <a:pt x="322" y="229"/>
                    </a:cubicBezTo>
                    <a:cubicBezTo>
                      <a:pt x="322" y="238"/>
                      <a:pt x="322" y="238"/>
                      <a:pt x="322" y="238"/>
                    </a:cubicBezTo>
                    <a:lnTo>
                      <a:pt x="314" y="238"/>
                    </a:lnTo>
                    <a:close/>
                    <a:moveTo>
                      <a:pt x="322" y="292"/>
                    </a:moveTo>
                    <a:cubicBezTo>
                      <a:pt x="314" y="292"/>
                      <a:pt x="314" y="292"/>
                      <a:pt x="314" y="292"/>
                    </a:cubicBezTo>
                    <a:cubicBezTo>
                      <a:pt x="314" y="246"/>
                      <a:pt x="314" y="246"/>
                      <a:pt x="314" y="246"/>
                    </a:cubicBezTo>
                    <a:cubicBezTo>
                      <a:pt x="322" y="246"/>
                      <a:pt x="322" y="246"/>
                      <a:pt x="322" y="246"/>
                    </a:cubicBezTo>
                    <a:lnTo>
                      <a:pt x="322" y="292"/>
                    </a:lnTo>
                    <a:close/>
                    <a:moveTo>
                      <a:pt x="351" y="245"/>
                    </a:moveTo>
                    <a:cubicBezTo>
                      <a:pt x="365" y="245"/>
                      <a:pt x="372" y="257"/>
                      <a:pt x="372" y="269"/>
                    </a:cubicBezTo>
                    <a:cubicBezTo>
                      <a:pt x="372" y="281"/>
                      <a:pt x="365" y="294"/>
                      <a:pt x="351" y="294"/>
                    </a:cubicBezTo>
                    <a:cubicBezTo>
                      <a:pt x="336" y="294"/>
                      <a:pt x="329" y="281"/>
                      <a:pt x="329" y="269"/>
                    </a:cubicBezTo>
                    <a:cubicBezTo>
                      <a:pt x="329" y="257"/>
                      <a:pt x="336" y="245"/>
                      <a:pt x="351" y="245"/>
                    </a:cubicBezTo>
                    <a:close/>
                    <a:moveTo>
                      <a:pt x="351" y="287"/>
                    </a:moveTo>
                    <a:cubicBezTo>
                      <a:pt x="362" y="287"/>
                      <a:pt x="364" y="276"/>
                      <a:pt x="364" y="269"/>
                    </a:cubicBezTo>
                    <a:cubicBezTo>
                      <a:pt x="364" y="263"/>
                      <a:pt x="362" y="252"/>
                      <a:pt x="351" y="252"/>
                    </a:cubicBezTo>
                    <a:cubicBezTo>
                      <a:pt x="339" y="252"/>
                      <a:pt x="337" y="263"/>
                      <a:pt x="337" y="269"/>
                    </a:cubicBezTo>
                    <a:cubicBezTo>
                      <a:pt x="337" y="276"/>
                      <a:pt x="339" y="287"/>
                      <a:pt x="351" y="287"/>
                    </a:cubicBezTo>
                    <a:close/>
                    <a:moveTo>
                      <a:pt x="416" y="292"/>
                    </a:moveTo>
                    <a:cubicBezTo>
                      <a:pt x="408" y="292"/>
                      <a:pt x="408" y="292"/>
                      <a:pt x="408" y="292"/>
                    </a:cubicBezTo>
                    <a:cubicBezTo>
                      <a:pt x="408" y="264"/>
                      <a:pt x="408" y="264"/>
                      <a:pt x="408" y="264"/>
                    </a:cubicBezTo>
                    <a:cubicBezTo>
                      <a:pt x="408" y="256"/>
                      <a:pt x="406" y="252"/>
                      <a:pt x="398" y="252"/>
                    </a:cubicBezTo>
                    <a:cubicBezTo>
                      <a:pt x="394" y="252"/>
                      <a:pt x="386" y="255"/>
                      <a:pt x="386" y="267"/>
                    </a:cubicBezTo>
                    <a:cubicBezTo>
                      <a:pt x="386" y="292"/>
                      <a:pt x="386" y="292"/>
                      <a:pt x="386" y="292"/>
                    </a:cubicBezTo>
                    <a:cubicBezTo>
                      <a:pt x="379" y="292"/>
                      <a:pt x="379" y="292"/>
                      <a:pt x="379" y="292"/>
                    </a:cubicBezTo>
                    <a:cubicBezTo>
                      <a:pt x="379" y="246"/>
                      <a:pt x="379" y="246"/>
                      <a:pt x="379" y="246"/>
                    </a:cubicBezTo>
                    <a:cubicBezTo>
                      <a:pt x="386" y="246"/>
                      <a:pt x="386" y="246"/>
                      <a:pt x="386" y="246"/>
                    </a:cubicBezTo>
                    <a:cubicBezTo>
                      <a:pt x="386" y="253"/>
                      <a:pt x="386" y="253"/>
                      <a:pt x="386" y="253"/>
                    </a:cubicBezTo>
                    <a:cubicBezTo>
                      <a:pt x="386" y="253"/>
                      <a:pt x="386" y="253"/>
                      <a:pt x="386" y="253"/>
                    </a:cubicBezTo>
                    <a:cubicBezTo>
                      <a:pt x="388" y="250"/>
                      <a:pt x="392" y="245"/>
                      <a:pt x="400" y="245"/>
                    </a:cubicBezTo>
                    <a:cubicBezTo>
                      <a:pt x="407" y="245"/>
                      <a:pt x="416" y="248"/>
                      <a:pt x="416" y="261"/>
                    </a:cubicBezTo>
                    <a:lnTo>
                      <a:pt x="416" y="292"/>
                    </a:lnTo>
                    <a:close/>
                    <a:moveTo>
                      <a:pt x="451" y="260"/>
                    </a:moveTo>
                    <a:cubicBezTo>
                      <a:pt x="451" y="257"/>
                      <a:pt x="450" y="252"/>
                      <a:pt x="441" y="252"/>
                    </a:cubicBezTo>
                    <a:cubicBezTo>
                      <a:pt x="438" y="252"/>
                      <a:pt x="431" y="253"/>
                      <a:pt x="431" y="258"/>
                    </a:cubicBezTo>
                    <a:cubicBezTo>
                      <a:pt x="431" y="262"/>
                      <a:pt x="434" y="263"/>
                      <a:pt x="440" y="264"/>
                    </a:cubicBezTo>
                    <a:cubicBezTo>
                      <a:pt x="447" y="266"/>
                      <a:pt x="447" y="266"/>
                      <a:pt x="447" y="266"/>
                    </a:cubicBezTo>
                    <a:cubicBezTo>
                      <a:pt x="457" y="269"/>
                      <a:pt x="460" y="272"/>
                      <a:pt x="460" y="279"/>
                    </a:cubicBezTo>
                    <a:cubicBezTo>
                      <a:pt x="460" y="288"/>
                      <a:pt x="453" y="294"/>
                      <a:pt x="442" y="294"/>
                    </a:cubicBezTo>
                    <a:cubicBezTo>
                      <a:pt x="424" y="294"/>
                      <a:pt x="423" y="283"/>
                      <a:pt x="422" y="278"/>
                    </a:cubicBezTo>
                    <a:cubicBezTo>
                      <a:pt x="430" y="278"/>
                      <a:pt x="430" y="278"/>
                      <a:pt x="430" y="278"/>
                    </a:cubicBezTo>
                    <a:cubicBezTo>
                      <a:pt x="430" y="281"/>
                      <a:pt x="431" y="287"/>
                      <a:pt x="442" y="287"/>
                    </a:cubicBezTo>
                    <a:cubicBezTo>
                      <a:pt x="448" y="287"/>
                      <a:pt x="453" y="285"/>
                      <a:pt x="453" y="280"/>
                    </a:cubicBezTo>
                    <a:cubicBezTo>
                      <a:pt x="453" y="276"/>
                      <a:pt x="450" y="275"/>
                      <a:pt x="444" y="273"/>
                    </a:cubicBezTo>
                    <a:cubicBezTo>
                      <a:pt x="435" y="271"/>
                      <a:pt x="435" y="271"/>
                      <a:pt x="435" y="271"/>
                    </a:cubicBezTo>
                    <a:cubicBezTo>
                      <a:pt x="428" y="269"/>
                      <a:pt x="424" y="266"/>
                      <a:pt x="424" y="260"/>
                    </a:cubicBezTo>
                    <a:cubicBezTo>
                      <a:pt x="424" y="250"/>
                      <a:pt x="432" y="245"/>
                      <a:pt x="441" y="245"/>
                    </a:cubicBezTo>
                    <a:cubicBezTo>
                      <a:pt x="458" y="245"/>
                      <a:pt x="459" y="257"/>
                      <a:pt x="459" y="260"/>
                    </a:cubicBezTo>
                    <a:lnTo>
                      <a:pt x="451" y="260"/>
                    </a:lnTo>
                    <a:close/>
                  </a:path>
                </a:pathLst>
              </a:custGeom>
              <a:solidFill>
                <a:schemeClr val="accent2"/>
              </a:solidFill>
              <a:ln>
                <a:noFill/>
              </a:ln>
            </p:spPr>
            <p:txBody>
              <a:bodyPr vert="horz" wrap="square" lIns="91388" tIns="45694" rIns="91388" bIns="45694" numCol="1" anchor="t" anchorCtr="0" compatLnSpc="1">
                <a:prstTxWarp prst="textNoShape">
                  <a:avLst/>
                </a:prstTxWarp>
              </a:bodyPr>
              <a:lstStyle/>
              <a:p>
                <a:pPr defTabSz="913698">
                  <a:defRPr/>
                </a:pPr>
                <a:endParaRPr lang="en-US" kern="0">
                  <a:solidFill>
                    <a:sysClr val="windowText" lastClr="000000"/>
                  </a:solidFill>
                  <a:latin typeface="Segoe UI"/>
                </a:endParaRPr>
              </a:p>
            </p:txBody>
          </p:sp>
        </p:grpSp>
        <p:sp>
          <p:nvSpPr>
            <p:cNvPr id="31" name="Oval 30">
              <a:extLst>
                <a:ext uri="{FF2B5EF4-FFF2-40B4-BE49-F238E27FC236}">
                  <a16:creationId xmlns:a16="http://schemas.microsoft.com/office/drawing/2014/main" id="{09428F28-B345-A949-AE66-22A4259AE427}"/>
                </a:ext>
              </a:extLst>
            </p:cNvPr>
            <p:cNvSpPr/>
            <p:nvPr/>
          </p:nvSpPr>
          <p:spPr bwMode="auto">
            <a:xfrm>
              <a:off x="1669271" y="194088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F7DC468D-5F49-6E41-8917-644DEFB1E067}"/>
                </a:ext>
              </a:extLst>
            </p:cNvPr>
            <p:cNvSpPr/>
            <p:nvPr/>
          </p:nvSpPr>
          <p:spPr bwMode="auto">
            <a:xfrm>
              <a:off x="2906363" y="193672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44E90A7-A31D-9A4B-B04C-A961341D014F}"/>
                </a:ext>
              </a:extLst>
            </p:cNvPr>
            <p:cNvSpPr/>
            <p:nvPr/>
          </p:nvSpPr>
          <p:spPr bwMode="auto">
            <a:xfrm>
              <a:off x="421112" y="195884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23AECAD0-1C9A-AC42-B809-C4F0004A05C5}"/>
                </a:ext>
              </a:extLst>
            </p:cNvPr>
            <p:cNvPicPr>
              <a:picLocks noChangeAspect="1"/>
            </p:cNvPicPr>
            <p:nvPr/>
          </p:nvPicPr>
          <p:blipFill>
            <a:blip r:embed="rId2"/>
            <a:stretch>
              <a:fillRect/>
            </a:stretch>
          </p:blipFill>
          <p:spPr>
            <a:xfrm>
              <a:off x="3072576" y="2169044"/>
              <a:ext cx="404684" cy="223288"/>
            </a:xfrm>
            <a:prstGeom prst="rect">
              <a:avLst/>
            </a:prstGeom>
          </p:spPr>
        </p:pic>
        <p:pic>
          <p:nvPicPr>
            <p:cNvPr id="35" name="Picture 34">
              <a:extLst>
                <a:ext uri="{FF2B5EF4-FFF2-40B4-BE49-F238E27FC236}">
                  <a16:creationId xmlns:a16="http://schemas.microsoft.com/office/drawing/2014/main" id="{1E4AA179-9D43-8D4C-A4BD-14F47D6E5607}"/>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25959" t="9610" r="25959" b="9610"/>
            <a:stretch/>
          </p:blipFill>
          <p:spPr>
            <a:xfrm>
              <a:off x="586268" y="2093652"/>
              <a:ext cx="407507" cy="456569"/>
            </a:xfrm>
            <a:prstGeom prst="rect">
              <a:avLst/>
            </a:prstGeom>
          </p:spPr>
        </p:pic>
        <p:sp>
          <p:nvSpPr>
            <p:cNvPr id="36" name="Oval 35">
              <a:extLst>
                <a:ext uri="{FF2B5EF4-FFF2-40B4-BE49-F238E27FC236}">
                  <a16:creationId xmlns:a16="http://schemas.microsoft.com/office/drawing/2014/main" id="{5AA6DF8B-30A4-8246-88AC-C97C50DBFD54}"/>
                </a:ext>
              </a:extLst>
            </p:cNvPr>
            <p:cNvSpPr/>
            <p:nvPr/>
          </p:nvSpPr>
          <p:spPr bwMode="auto">
            <a:xfrm>
              <a:off x="2918110" y="5430432"/>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BA1F3443-3A59-584F-85FF-BD8C538610B0}"/>
                </a:ext>
              </a:extLst>
            </p:cNvPr>
            <p:cNvSpPr/>
            <p:nvPr/>
          </p:nvSpPr>
          <p:spPr bwMode="auto">
            <a:xfrm>
              <a:off x="1656378" y="5437258"/>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B398B3CB-5497-524F-88D5-27E7A40C17B5}"/>
                </a:ext>
              </a:extLst>
            </p:cNvPr>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extLst>
                <a:ext uri="{BEBA8EAE-BF5A-486C-A8C5-ECC9F3942E4B}">
                  <a14:imgProps xmlns:a14="http://schemas.microsoft.com/office/drawing/2010/main">
                    <a14:imgLayer r:embed="rId6">
                      <a14:imgEffect>
                        <a14:colorTemperature colorTemp="5300"/>
                      </a14:imgEffect>
                      <a14:imgEffect>
                        <a14:saturation sat="400000"/>
                      </a14:imgEffect>
                      <a14:imgEffect>
                        <a14:brightnessContrast bright="22000" contrast="100000"/>
                      </a14:imgEffect>
                    </a14:imgLayer>
                  </a14:imgProps>
                </a:ext>
              </a:extLst>
            </a:blip>
            <a:stretch>
              <a:fillRect/>
            </a:stretch>
          </p:blipFill>
          <p:spPr>
            <a:xfrm>
              <a:off x="1731259" y="5748889"/>
              <a:ext cx="571098" cy="122160"/>
            </a:xfrm>
            <a:prstGeom prst="rect">
              <a:avLst/>
            </a:prstGeom>
          </p:spPr>
        </p:pic>
        <p:pic>
          <p:nvPicPr>
            <p:cNvPr id="39" name="Picture 38">
              <a:extLst>
                <a:ext uri="{FF2B5EF4-FFF2-40B4-BE49-F238E27FC236}">
                  <a16:creationId xmlns:a16="http://schemas.microsoft.com/office/drawing/2014/main" id="{4E4E8CD2-E8FD-0247-BADE-193F305E71B2}"/>
                </a:ext>
              </a:extLst>
            </p:cNvPr>
            <p:cNvPicPr>
              <a:picLocks noChangeAspect="1"/>
            </p:cNvPicPr>
            <p:nvPr/>
          </p:nvPicPr>
          <p:blipFill rotWithShape="1">
            <a:blip r:embed="rId7">
              <a:duotone>
                <a:schemeClr val="accent2">
                  <a:shade val="45000"/>
                  <a:satMod val="135000"/>
                </a:schemeClr>
                <a:prstClr val="white"/>
              </a:duotone>
              <a:extLst>
                <a:ext uri="{BEBA8EAE-BF5A-486C-A8C5-ECC9F3942E4B}">
                  <a14:imgProps xmlns:a14="http://schemas.microsoft.com/office/drawing/2010/main">
                    <a14:imgLayer r:embed="rId8">
                      <a14:imgEffect>
                        <a14:saturation sat="300000"/>
                      </a14:imgEffect>
                    </a14:imgLayer>
                  </a14:imgProps>
                </a:ext>
              </a:extLst>
            </a:blip>
            <a:srcRect t="30510" b="30510"/>
            <a:stretch/>
          </p:blipFill>
          <p:spPr>
            <a:xfrm>
              <a:off x="3052561" y="5710228"/>
              <a:ext cx="476728" cy="185832"/>
            </a:xfrm>
            <a:prstGeom prst="rect">
              <a:avLst/>
            </a:prstGeom>
          </p:spPr>
        </p:pic>
        <p:grpSp>
          <p:nvGrpSpPr>
            <p:cNvPr id="40" name="Group 39">
              <a:extLst>
                <a:ext uri="{FF2B5EF4-FFF2-40B4-BE49-F238E27FC236}">
                  <a16:creationId xmlns:a16="http://schemas.microsoft.com/office/drawing/2014/main" id="{3F68328D-A321-ED45-9AA8-E57F42418EFA}"/>
                </a:ext>
              </a:extLst>
            </p:cNvPr>
            <p:cNvGrpSpPr/>
            <p:nvPr/>
          </p:nvGrpSpPr>
          <p:grpSpPr>
            <a:xfrm>
              <a:off x="415110" y="5437257"/>
              <a:ext cx="745425" cy="745425"/>
              <a:chOff x="415110" y="5437257"/>
              <a:chExt cx="745425" cy="745425"/>
            </a:xfrm>
          </p:grpSpPr>
          <p:sp>
            <p:nvSpPr>
              <p:cNvPr id="42" name="Oval 41">
                <a:extLst>
                  <a:ext uri="{FF2B5EF4-FFF2-40B4-BE49-F238E27FC236}">
                    <a16:creationId xmlns:a16="http://schemas.microsoft.com/office/drawing/2014/main" id="{C76B4240-4D9D-0B41-9522-AAD53D5DBD81}"/>
                  </a:ext>
                </a:extLst>
              </p:cNvPr>
              <p:cNvSpPr/>
              <p:nvPr/>
            </p:nvSpPr>
            <p:spPr bwMode="auto">
              <a:xfrm>
                <a:off x="415110" y="5437257"/>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07725B5F-981D-BA44-B925-5E3D69499703}"/>
                  </a:ext>
                </a:extLst>
              </p:cNvPr>
              <p:cNvPicPr>
                <a:picLocks noChangeAspect="1"/>
              </p:cNvPicPr>
              <p:nvPr/>
            </p:nvPicPr>
            <p:blipFill>
              <a:blip r:embed="rId9">
                <a:duotone>
                  <a:schemeClr val="accent2">
                    <a:shade val="45000"/>
                    <a:satMod val="135000"/>
                  </a:schemeClr>
                  <a:prstClr val="white"/>
                </a:duotone>
              </a:blip>
              <a:stretch>
                <a:fillRect/>
              </a:stretch>
            </p:blipFill>
            <p:spPr>
              <a:xfrm>
                <a:off x="481047" y="5646925"/>
                <a:ext cx="607640" cy="303820"/>
              </a:xfrm>
              <a:prstGeom prst="rect">
                <a:avLst/>
              </a:prstGeom>
            </p:spPr>
          </p:pic>
        </p:grpSp>
        <p:sp>
          <p:nvSpPr>
            <p:cNvPr id="41" name="Freeform 5">
              <a:extLst>
                <a:ext uri="{FF2B5EF4-FFF2-40B4-BE49-F238E27FC236}">
                  <a16:creationId xmlns:a16="http://schemas.microsoft.com/office/drawing/2014/main" id="{D514C8F9-C69D-A64D-8365-2575E2898A78}"/>
                </a:ext>
              </a:extLst>
            </p:cNvPr>
            <p:cNvSpPr>
              <a:spLocks noChangeAspect="1" noEditPoints="1"/>
            </p:cNvSpPr>
            <p:nvPr/>
          </p:nvSpPr>
          <p:spPr bwMode="black">
            <a:xfrm>
              <a:off x="1864428" y="2130688"/>
              <a:ext cx="338431" cy="339462"/>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chemeClr val="accent2"/>
            </a:solidFill>
            <a:ln>
              <a:noFill/>
            </a:ln>
          </p:spPr>
          <p:txBody>
            <a:bodyPr vert="horz" wrap="square" lIns="91401" tIns="45700" rIns="91401" bIns="45700" numCol="1" anchor="t" anchorCtr="0" compatLnSpc="1">
              <a:prstTxWarp prst="textNoShape">
                <a:avLst/>
              </a:prstTxWarp>
            </a:bodyPr>
            <a:lstStyle/>
            <a:p>
              <a:pPr defTabSz="913873">
                <a:defRPr/>
              </a:pPr>
              <a:endParaRPr lang="en-US" kern="0">
                <a:solidFill>
                  <a:srgbClr val="505050"/>
                </a:solidFill>
                <a:latin typeface="Segoe UI"/>
              </a:endParaRPr>
            </a:p>
          </p:txBody>
        </p:sp>
      </p:grpSp>
      <p:grpSp>
        <p:nvGrpSpPr>
          <p:cNvPr id="56" name="Group 55">
            <a:extLst>
              <a:ext uri="{FF2B5EF4-FFF2-40B4-BE49-F238E27FC236}">
                <a16:creationId xmlns:a16="http://schemas.microsoft.com/office/drawing/2014/main" id="{EE001989-F720-744C-8C57-BAE5CBA50655}"/>
              </a:ext>
            </a:extLst>
          </p:cNvPr>
          <p:cNvGrpSpPr/>
          <p:nvPr/>
        </p:nvGrpSpPr>
        <p:grpSpPr>
          <a:xfrm>
            <a:off x="8659514" y="1682291"/>
            <a:ext cx="3254651" cy="4631861"/>
            <a:chOff x="13685837" y="1976919"/>
            <a:chExt cx="3256037" cy="4633832"/>
          </a:xfrm>
        </p:grpSpPr>
        <p:sp>
          <p:nvSpPr>
            <p:cNvPr id="57" name="Oval 56">
              <a:extLst>
                <a:ext uri="{FF2B5EF4-FFF2-40B4-BE49-F238E27FC236}">
                  <a16:creationId xmlns:a16="http://schemas.microsoft.com/office/drawing/2014/main" id="{A326D34C-3309-2849-92D6-B1B98651235A}"/>
                </a:ext>
              </a:extLst>
            </p:cNvPr>
            <p:cNvSpPr/>
            <p:nvPr/>
          </p:nvSpPr>
          <p:spPr bwMode="auto">
            <a:xfrm flipH="1">
              <a:off x="16181469"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58" name="Oval 57">
              <a:extLst>
                <a:ext uri="{FF2B5EF4-FFF2-40B4-BE49-F238E27FC236}">
                  <a16:creationId xmlns:a16="http://schemas.microsoft.com/office/drawing/2014/main" id="{993CE51A-EC56-FD46-9C8C-8188C56EDA72}"/>
                </a:ext>
              </a:extLst>
            </p:cNvPr>
            <p:cNvSpPr/>
            <p:nvPr/>
          </p:nvSpPr>
          <p:spPr bwMode="auto">
            <a:xfrm flipH="1">
              <a:off x="1368583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59" name="Oval 58">
              <a:extLst>
                <a:ext uri="{FF2B5EF4-FFF2-40B4-BE49-F238E27FC236}">
                  <a16:creationId xmlns:a16="http://schemas.microsoft.com/office/drawing/2014/main" id="{10A153FD-4F67-AA44-92A9-1048B0A8FE57}"/>
                </a:ext>
              </a:extLst>
            </p:cNvPr>
            <p:cNvSpPr/>
            <p:nvPr/>
          </p:nvSpPr>
          <p:spPr bwMode="auto">
            <a:xfrm flipH="1">
              <a:off x="16181469"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b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b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0" name="Oval 59">
              <a:extLst>
                <a:ext uri="{FF2B5EF4-FFF2-40B4-BE49-F238E27FC236}">
                  <a16:creationId xmlns:a16="http://schemas.microsoft.com/office/drawing/2014/main" id="{56CE35F9-4436-B04D-8959-63578EF2452E}"/>
                </a:ext>
              </a:extLst>
            </p:cNvPr>
            <p:cNvSpPr/>
            <p:nvPr/>
          </p:nvSpPr>
          <p:spPr bwMode="auto">
            <a:xfrm flipH="1">
              <a:off x="14933654" y="3096775"/>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1" name="Oval 60">
              <a:extLst>
                <a:ext uri="{FF2B5EF4-FFF2-40B4-BE49-F238E27FC236}">
                  <a16:creationId xmlns:a16="http://schemas.microsoft.com/office/drawing/2014/main" id="{CD433628-DE5D-A943-BD18-CEDA20FED4F8}"/>
                </a:ext>
              </a:extLst>
            </p:cNvPr>
            <p:cNvSpPr/>
            <p:nvPr/>
          </p:nvSpPr>
          <p:spPr bwMode="auto">
            <a:xfrm flipH="1">
              <a:off x="14933654"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2" name="Oval 61">
              <a:extLst>
                <a:ext uri="{FF2B5EF4-FFF2-40B4-BE49-F238E27FC236}">
                  <a16:creationId xmlns:a16="http://schemas.microsoft.com/office/drawing/2014/main" id="{DDF9D7B2-A0AA-7446-8440-0FCA06EB324A}"/>
                </a:ext>
              </a:extLst>
            </p:cNvPr>
            <p:cNvSpPr/>
            <p:nvPr/>
          </p:nvSpPr>
          <p:spPr bwMode="auto">
            <a:xfrm flipH="1">
              <a:off x="13685838" y="3119504"/>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63" name="Oval 62">
              <a:extLst>
                <a:ext uri="{FF2B5EF4-FFF2-40B4-BE49-F238E27FC236}">
                  <a16:creationId xmlns:a16="http://schemas.microsoft.com/office/drawing/2014/main" id="{2171C178-9505-A944-8E84-E01DE3339980}"/>
                </a:ext>
              </a:extLst>
            </p:cNvPr>
            <p:cNvSpPr/>
            <p:nvPr/>
          </p:nvSpPr>
          <p:spPr bwMode="auto">
            <a:xfrm flipH="1">
              <a:off x="13685838" y="1976919"/>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spc="-5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pic>
          <p:nvPicPr>
            <p:cNvPr id="64" name="Picture 63">
              <a:extLst>
                <a:ext uri="{FF2B5EF4-FFF2-40B4-BE49-F238E27FC236}">
                  <a16:creationId xmlns:a16="http://schemas.microsoft.com/office/drawing/2014/main" id="{3F3E313C-F291-FE44-B221-F77D24F5702A}"/>
                </a:ext>
              </a:extLst>
            </p:cNvPr>
            <p:cNvPicPr>
              <a:picLocks noChangeAspect="1"/>
            </p:cNvPicPr>
            <p:nvPr/>
          </p:nvPicPr>
          <p:blipFill>
            <a:blip r:embed="rId10"/>
            <a:stretch>
              <a:fillRect/>
            </a:stretch>
          </p:blipFill>
          <p:spPr>
            <a:xfrm>
              <a:off x="13875458" y="2167918"/>
              <a:ext cx="323821" cy="323821"/>
            </a:xfrm>
            <a:prstGeom prst="rect">
              <a:avLst/>
            </a:prstGeom>
          </p:spPr>
        </p:pic>
        <p:pic>
          <p:nvPicPr>
            <p:cNvPr id="65" name="Picture 64">
              <a:extLst>
                <a:ext uri="{FF2B5EF4-FFF2-40B4-BE49-F238E27FC236}">
                  <a16:creationId xmlns:a16="http://schemas.microsoft.com/office/drawing/2014/main" id="{0F8EAEBF-9D64-684D-A451-FB36094DF55A}"/>
                </a:ext>
              </a:extLst>
            </p:cNvPr>
            <p:cNvPicPr>
              <a:picLocks noChangeAspect="1"/>
            </p:cNvPicPr>
            <p:nvPr/>
          </p:nvPicPr>
          <p:blipFill>
            <a:blip r:embed="rId11"/>
            <a:stretch>
              <a:fillRect/>
            </a:stretch>
          </p:blipFill>
          <p:spPr>
            <a:xfrm>
              <a:off x="15092032" y="2119643"/>
              <a:ext cx="410201" cy="410198"/>
            </a:xfrm>
            <a:prstGeom prst="rect">
              <a:avLst/>
            </a:prstGeom>
          </p:spPr>
        </p:pic>
        <p:pic>
          <p:nvPicPr>
            <p:cNvPr id="66" name="Picture 65">
              <a:extLst>
                <a:ext uri="{FF2B5EF4-FFF2-40B4-BE49-F238E27FC236}">
                  <a16:creationId xmlns:a16="http://schemas.microsoft.com/office/drawing/2014/main" id="{61952895-19BC-A946-8756-BCCCDF43A1E5}"/>
                </a:ext>
              </a:extLst>
            </p:cNvPr>
            <p:cNvPicPr>
              <a:picLocks noChangeAspect="1"/>
            </p:cNvPicPr>
            <p:nvPr/>
          </p:nvPicPr>
          <p:blipFill>
            <a:blip r:embed="rId12"/>
            <a:stretch>
              <a:fillRect/>
            </a:stretch>
          </p:blipFill>
          <p:spPr>
            <a:xfrm>
              <a:off x="16367454" y="2156181"/>
              <a:ext cx="365410" cy="365410"/>
            </a:xfrm>
            <a:prstGeom prst="rect">
              <a:avLst/>
            </a:prstGeom>
          </p:spPr>
        </p:pic>
        <p:sp>
          <p:nvSpPr>
            <p:cNvPr id="67" name="Rectangle 66">
              <a:extLst>
                <a:ext uri="{FF2B5EF4-FFF2-40B4-BE49-F238E27FC236}">
                  <a16:creationId xmlns:a16="http://schemas.microsoft.com/office/drawing/2014/main" id="{F94751A4-F1F9-4941-85AE-10E1928A4841}"/>
                </a:ext>
              </a:extLst>
            </p:cNvPr>
            <p:cNvSpPr/>
            <p:nvPr/>
          </p:nvSpPr>
          <p:spPr bwMode="auto">
            <a:xfrm flipH="1">
              <a:off x="16181468" y="3813625"/>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Functions</a:t>
              </a:r>
            </a:p>
          </p:txBody>
        </p:sp>
        <p:sp>
          <p:nvSpPr>
            <p:cNvPr id="68" name="Rectangle 67">
              <a:extLst>
                <a:ext uri="{FF2B5EF4-FFF2-40B4-BE49-F238E27FC236}">
                  <a16:creationId xmlns:a16="http://schemas.microsoft.com/office/drawing/2014/main" id="{09924E2A-9E16-ED41-8087-E550E26A27FE}"/>
                </a:ext>
              </a:extLst>
            </p:cNvPr>
            <p:cNvSpPr/>
            <p:nvPr/>
          </p:nvSpPr>
          <p:spPr bwMode="auto">
            <a:xfrm flipH="1">
              <a:off x="1368583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Machine Learning</a:t>
              </a:r>
            </a:p>
          </p:txBody>
        </p:sp>
        <p:sp>
          <p:nvSpPr>
            <p:cNvPr id="69" name="Rectangle 68">
              <a:extLst>
                <a:ext uri="{FF2B5EF4-FFF2-40B4-BE49-F238E27FC236}">
                  <a16:creationId xmlns:a16="http://schemas.microsoft.com/office/drawing/2014/main" id="{E34F64BA-2E8A-E543-A2A5-22D77E945674}"/>
                </a:ext>
              </a:extLst>
            </p:cNvPr>
            <p:cNvSpPr/>
            <p:nvPr/>
          </p:nvSpPr>
          <p:spPr bwMode="auto">
            <a:xfrm flipH="1">
              <a:off x="16181468"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SQL Database</a:t>
              </a:r>
            </a:p>
          </p:txBody>
        </p:sp>
        <p:sp>
          <p:nvSpPr>
            <p:cNvPr id="70" name="Rectangle 69">
              <a:extLst>
                <a:ext uri="{FF2B5EF4-FFF2-40B4-BE49-F238E27FC236}">
                  <a16:creationId xmlns:a16="http://schemas.microsoft.com/office/drawing/2014/main" id="{55A7AF36-732D-E440-BE6F-3B69EAF43278}"/>
                </a:ext>
              </a:extLst>
            </p:cNvPr>
            <p:cNvSpPr/>
            <p:nvPr/>
          </p:nvSpPr>
          <p:spPr bwMode="auto">
            <a:xfrm flipH="1">
              <a:off x="14724417" y="3813625"/>
              <a:ext cx="1163896"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BLOB Storage</a:t>
              </a:r>
            </a:p>
          </p:txBody>
        </p:sp>
        <p:sp>
          <p:nvSpPr>
            <p:cNvPr id="71" name="Rectangle 70">
              <a:extLst>
                <a:ext uri="{FF2B5EF4-FFF2-40B4-BE49-F238E27FC236}">
                  <a16:creationId xmlns:a16="http://schemas.microsoft.com/office/drawing/2014/main" id="{3303487D-5058-4648-ABD1-28BC6E7E74C0}"/>
                </a:ext>
              </a:extLst>
            </p:cNvPr>
            <p:cNvSpPr/>
            <p:nvPr/>
          </p:nvSpPr>
          <p:spPr bwMode="auto">
            <a:xfrm flipH="1">
              <a:off x="14933653"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Azure Search</a:t>
              </a:r>
            </a:p>
          </p:txBody>
        </p:sp>
        <p:sp>
          <p:nvSpPr>
            <p:cNvPr id="72" name="Rectangle 71">
              <a:extLst>
                <a:ext uri="{FF2B5EF4-FFF2-40B4-BE49-F238E27FC236}">
                  <a16:creationId xmlns:a16="http://schemas.microsoft.com/office/drawing/2014/main" id="{0CBB4049-8BF8-5349-A3DE-63AAEEDC73BC}"/>
                </a:ext>
              </a:extLst>
            </p:cNvPr>
            <p:cNvSpPr/>
            <p:nvPr/>
          </p:nvSpPr>
          <p:spPr bwMode="auto">
            <a:xfrm flipH="1">
              <a:off x="13685837" y="3836354"/>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err="1">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DocDB</a:t>
              </a: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73" name="Rectangle 72">
              <a:extLst>
                <a:ext uri="{FF2B5EF4-FFF2-40B4-BE49-F238E27FC236}">
                  <a16:creationId xmlns:a16="http://schemas.microsoft.com/office/drawing/2014/main" id="{F3A242D4-EC67-6348-97AA-7554C8B25972}"/>
                </a:ext>
              </a:extLst>
            </p:cNvPr>
            <p:cNvSpPr/>
            <p:nvPr/>
          </p:nvSpPr>
          <p:spPr bwMode="auto">
            <a:xfrm flipH="1">
              <a:off x="13685837" y="2674719"/>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spc="-50" dirty="0" err="1">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IoT</a:t>
              </a:r>
              <a:r>
                <a:rPr lang="en-US" sz="1000" kern="0" spc="-5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/Event Hub</a:t>
              </a:r>
            </a:p>
          </p:txBody>
        </p:sp>
        <p:pic>
          <p:nvPicPr>
            <p:cNvPr id="74" name="Picture 73">
              <a:extLst>
                <a:ext uri="{FF2B5EF4-FFF2-40B4-BE49-F238E27FC236}">
                  <a16:creationId xmlns:a16="http://schemas.microsoft.com/office/drawing/2014/main" id="{952484B5-4FE1-5C44-A55D-9DD4E22DD083}"/>
                </a:ext>
              </a:extLst>
            </p:cNvPr>
            <p:cNvPicPr>
              <a:picLocks noChangeAspect="1"/>
            </p:cNvPicPr>
            <p:nvPr/>
          </p:nvPicPr>
          <p:blipFill>
            <a:blip r:embed="rId13"/>
            <a:stretch>
              <a:fillRect/>
            </a:stretch>
          </p:blipFill>
          <p:spPr>
            <a:xfrm>
              <a:off x="13895073" y="3329839"/>
              <a:ext cx="318430" cy="318428"/>
            </a:xfrm>
            <a:prstGeom prst="rect">
              <a:avLst/>
            </a:prstGeom>
          </p:spPr>
        </p:pic>
        <p:pic>
          <p:nvPicPr>
            <p:cNvPr id="75" name="Picture 74">
              <a:extLst>
                <a:ext uri="{FF2B5EF4-FFF2-40B4-BE49-F238E27FC236}">
                  <a16:creationId xmlns:a16="http://schemas.microsoft.com/office/drawing/2014/main" id="{DA313DC3-6915-5A47-8764-CF797CB5F383}"/>
                </a:ext>
              </a:extLst>
            </p:cNvPr>
            <p:cNvPicPr>
              <a:picLocks noChangeAspect="1"/>
            </p:cNvPicPr>
            <p:nvPr/>
          </p:nvPicPr>
          <p:blipFill>
            <a:blip r:embed="rId14"/>
            <a:stretch>
              <a:fillRect/>
            </a:stretch>
          </p:blipFill>
          <p:spPr>
            <a:xfrm>
              <a:off x="15128224" y="3281965"/>
              <a:ext cx="350516" cy="350514"/>
            </a:xfrm>
            <a:prstGeom prst="rect">
              <a:avLst/>
            </a:prstGeom>
          </p:spPr>
        </p:pic>
        <p:pic>
          <p:nvPicPr>
            <p:cNvPr id="76" name="Picture 75">
              <a:extLst>
                <a:ext uri="{FF2B5EF4-FFF2-40B4-BE49-F238E27FC236}">
                  <a16:creationId xmlns:a16="http://schemas.microsoft.com/office/drawing/2014/main" id="{F3C72835-9233-D840-BD45-163D51D09C80}"/>
                </a:ext>
              </a:extLst>
            </p:cNvPr>
            <p:cNvPicPr>
              <a:picLocks noChangeAspect="1"/>
            </p:cNvPicPr>
            <p:nvPr/>
          </p:nvPicPr>
          <p:blipFill>
            <a:blip r:embed="rId15"/>
            <a:stretch>
              <a:fillRect/>
            </a:stretch>
          </p:blipFill>
          <p:spPr>
            <a:xfrm>
              <a:off x="13886985" y="4465556"/>
              <a:ext cx="336042" cy="336042"/>
            </a:xfrm>
            <a:prstGeom prst="rect">
              <a:avLst/>
            </a:prstGeom>
          </p:spPr>
        </p:pic>
        <p:pic>
          <p:nvPicPr>
            <p:cNvPr id="77" name="Picture 76">
              <a:extLst>
                <a:ext uri="{FF2B5EF4-FFF2-40B4-BE49-F238E27FC236}">
                  <a16:creationId xmlns:a16="http://schemas.microsoft.com/office/drawing/2014/main" id="{C38DF01E-49B2-3543-AEEF-957131F48104}"/>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6158443" y="3266884"/>
              <a:ext cx="783431" cy="404948"/>
            </a:xfrm>
            <a:prstGeom prst="rect">
              <a:avLst/>
            </a:prstGeom>
          </p:spPr>
        </p:pic>
        <p:sp>
          <p:nvSpPr>
            <p:cNvPr id="78" name="Oval 77">
              <a:extLst>
                <a:ext uri="{FF2B5EF4-FFF2-40B4-BE49-F238E27FC236}">
                  <a16:creationId xmlns:a16="http://schemas.microsoft.com/office/drawing/2014/main" id="{9573528E-F6A0-514F-AC1E-5D89AE803059}"/>
                </a:ext>
              </a:extLst>
            </p:cNvPr>
            <p:cNvSpPr/>
            <p:nvPr/>
          </p:nvSpPr>
          <p:spPr bwMode="auto">
            <a:xfrm flipH="1">
              <a:off x="14933653"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79" name="Rectangle 78">
              <a:extLst>
                <a:ext uri="{FF2B5EF4-FFF2-40B4-BE49-F238E27FC236}">
                  <a16:creationId xmlns:a16="http://schemas.microsoft.com/office/drawing/2014/main" id="{1AE7F871-6EDA-094D-8134-0E92265B9450}"/>
                </a:ext>
              </a:extLst>
            </p:cNvPr>
            <p:cNvSpPr/>
            <p:nvPr/>
          </p:nvSpPr>
          <p:spPr bwMode="auto">
            <a:xfrm flipH="1">
              <a:off x="14933652"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HD Insight</a:t>
              </a:r>
            </a:p>
          </p:txBody>
        </p:sp>
        <p:sp>
          <p:nvSpPr>
            <p:cNvPr id="80" name="Oval 79">
              <a:extLst>
                <a:ext uri="{FF2B5EF4-FFF2-40B4-BE49-F238E27FC236}">
                  <a16:creationId xmlns:a16="http://schemas.microsoft.com/office/drawing/2014/main" id="{B5838798-752C-064F-8038-D17B2A97F11B}"/>
                </a:ext>
              </a:extLst>
            </p:cNvPr>
            <p:cNvSpPr/>
            <p:nvPr/>
          </p:nvSpPr>
          <p:spPr bwMode="auto">
            <a:xfrm flipH="1">
              <a:off x="16181468" y="42747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B98967EB-644C-1342-959B-83E99A176464}"/>
                </a:ext>
              </a:extLst>
            </p:cNvPr>
            <p:cNvSpPr/>
            <p:nvPr/>
          </p:nvSpPr>
          <p:spPr bwMode="auto">
            <a:xfrm flipH="1">
              <a:off x="16181467" y="50017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Site Recovery</a:t>
              </a:r>
            </a:p>
          </p:txBody>
        </p:sp>
        <p:pic>
          <p:nvPicPr>
            <p:cNvPr id="82" name="Picture 81">
              <a:extLst>
                <a:ext uri="{FF2B5EF4-FFF2-40B4-BE49-F238E27FC236}">
                  <a16:creationId xmlns:a16="http://schemas.microsoft.com/office/drawing/2014/main" id="{9A223389-5D71-FF41-AA77-3D36FD813538}"/>
                </a:ext>
              </a:extLst>
            </p:cNvPr>
            <p:cNvPicPr>
              <a:picLocks noChangeAspect="1"/>
            </p:cNvPicPr>
            <p:nvPr/>
          </p:nvPicPr>
          <p:blipFill>
            <a:blip r:embed="rId17"/>
            <a:stretch>
              <a:fillRect/>
            </a:stretch>
          </p:blipFill>
          <p:spPr>
            <a:xfrm>
              <a:off x="15095615" y="4429712"/>
              <a:ext cx="407730" cy="407730"/>
            </a:xfrm>
            <a:prstGeom prst="rect">
              <a:avLst/>
            </a:prstGeom>
          </p:spPr>
        </p:pic>
        <p:pic>
          <p:nvPicPr>
            <p:cNvPr id="83" name="Picture 82">
              <a:extLst>
                <a:ext uri="{FF2B5EF4-FFF2-40B4-BE49-F238E27FC236}">
                  <a16:creationId xmlns:a16="http://schemas.microsoft.com/office/drawing/2014/main" id="{BD4E3625-764D-6146-955F-7D20C7AC77F6}"/>
                </a:ext>
              </a:extLst>
            </p:cNvPr>
            <p:cNvPicPr>
              <a:picLocks noChangeAspect="1"/>
            </p:cNvPicPr>
            <p:nvPr/>
          </p:nvPicPr>
          <p:blipFill>
            <a:blip r:embed="rId18"/>
            <a:stretch>
              <a:fillRect/>
            </a:stretch>
          </p:blipFill>
          <p:spPr>
            <a:xfrm>
              <a:off x="16353164" y="4428516"/>
              <a:ext cx="393988" cy="393988"/>
            </a:xfrm>
            <a:prstGeom prst="rect">
              <a:avLst/>
            </a:prstGeom>
          </p:spPr>
        </p:pic>
        <p:sp>
          <p:nvSpPr>
            <p:cNvPr id="84" name="Rectangle 83">
              <a:extLst>
                <a:ext uri="{FF2B5EF4-FFF2-40B4-BE49-F238E27FC236}">
                  <a16:creationId xmlns:a16="http://schemas.microsoft.com/office/drawing/2014/main" id="{A3EA8DE6-C076-3B42-9BDF-5D5FFD102A37}"/>
                </a:ext>
              </a:extLst>
            </p:cNvPr>
            <p:cNvSpPr/>
            <p:nvPr/>
          </p:nvSpPr>
          <p:spPr bwMode="auto">
            <a:xfrm flipH="1">
              <a:off x="1368583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Tables</a:t>
              </a:r>
            </a:p>
          </p:txBody>
        </p:sp>
        <p:sp>
          <p:nvSpPr>
            <p:cNvPr id="85" name="Oval 84">
              <a:extLst>
                <a:ext uri="{FF2B5EF4-FFF2-40B4-BE49-F238E27FC236}">
                  <a16:creationId xmlns:a16="http://schemas.microsoft.com/office/drawing/2014/main" id="{2B7DC09C-FEC8-014F-B7E1-5292A5997B95}"/>
                </a:ext>
              </a:extLst>
            </p:cNvPr>
            <p:cNvSpPr/>
            <p:nvPr/>
          </p:nvSpPr>
          <p:spPr bwMode="auto">
            <a:xfrm flipH="1">
              <a:off x="14933653"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86" name="Rectangle 85">
              <a:extLst>
                <a:ext uri="{FF2B5EF4-FFF2-40B4-BE49-F238E27FC236}">
                  <a16:creationId xmlns:a16="http://schemas.microsoft.com/office/drawing/2014/main" id="{56719D9E-DCF0-7349-9EC1-479969596BB3}"/>
                </a:ext>
              </a:extLst>
            </p:cNvPr>
            <p:cNvSpPr/>
            <p:nvPr/>
          </p:nvSpPr>
          <p:spPr bwMode="auto">
            <a:xfrm flipH="1">
              <a:off x="14933652"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Cognitive Services</a:t>
              </a:r>
            </a:p>
          </p:txBody>
        </p:sp>
        <p:sp>
          <p:nvSpPr>
            <p:cNvPr id="87" name="Oval 86">
              <a:extLst>
                <a:ext uri="{FF2B5EF4-FFF2-40B4-BE49-F238E27FC236}">
                  <a16:creationId xmlns:a16="http://schemas.microsoft.com/office/drawing/2014/main" id="{49B46299-FE8B-1049-AEEA-D031C5287154}"/>
                </a:ext>
              </a:extLst>
            </p:cNvPr>
            <p:cNvSpPr/>
            <p:nvPr/>
          </p:nvSpPr>
          <p:spPr bwMode="auto">
            <a:xfrm flipH="1">
              <a:off x="16181468" y="54685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88" name="Rectangle 87">
              <a:extLst>
                <a:ext uri="{FF2B5EF4-FFF2-40B4-BE49-F238E27FC236}">
                  <a16:creationId xmlns:a16="http://schemas.microsoft.com/office/drawing/2014/main" id="{57FD0D2B-0EB2-C848-AEE5-974E29312482}"/>
                </a:ext>
              </a:extLst>
            </p:cNvPr>
            <p:cNvSpPr/>
            <p:nvPr/>
          </p:nvSpPr>
          <p:spPr bwMode="auto">
            <a:xfrm flipH="1">
              <a:off x="16181467" y="6195598"/>
              <a:ext cx="745425" cy="415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r>
                <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rPr>
                <a:t>DNS</a:t>
              </a:r>
            </a:p>
          </p:txBody>
        </p:sp>
        <p:pic>
          <p:nvPicPr>
            <p:cNvPr id="89" name="Picture 88">
              <a:extLst>
                <a:ext uri="{FF2B5EF4-FFF2-40B4-BE49-F238E27FC236}">
                  <a16:creationId xmlns:a16="http://schemas.microsoft.com/office/drawing/2014/main" id="{8A548C22-8353-F84E-9A26-8C1FABEB72C3}"/>
                </a:ext>
              </a:extLst>
            </p:cNvPr>
            <p:cNvPicPr>
              <a:picLocks noChangeAspect="1"/>
            </p:cNvPicPr>
            <p:nvPr/>
          </p:nvPicPr>
          <p:blipFill>
            <a:blip r:embed="rId19"/>
            <a:stretch>
              <a:fillRect/>
            </a:stretch>
          </p:blipFill>
          <p:spPr>
            <a:xfrm>
              <a:off x="16359980" y="5639121"/>
              <a:ext cx="376514" cy="376512"/>
            </a:xfrm>
            <a:prstGeom prst="rect">
              <a:avLst/>
            </a:prstGeom>
          </p:spPr>
        </p:pic>
        <p:grpSp>
          <p:nvGrpSpPr>
            <p:cNvPr id="90" name="Group 89">
              <a:extLst>
                <a:ext uri="{FF2B5EF4-FFF2-40B4-BE49-F238E27FC236}">
                  <a16:creationId xmlns:a16="http://schemas.microsoft.com/office/drawing/2014/main" id="{97856EC3-BA9A-314D-B5B4-0818E320FC15}"/>
                </a:ext>
              </a:extLst>
            </p:cNvPr>
            <p:cNvGrpSpPr/>
            <p:nvPr/>
          </p:nvGrpSpPr>
          <p:grpSpPr>
            <a:xfrm>
              <a:off x="13685838" y="5468533"/>
              <a:ext cx="745425" cy="745425"/>
              <a:chOff x="8677795" y="5316133"/>
              <a:chExt cx="745425" cy="745425"/>
            </a:xfrm>
          </p:grpSpPr>
          <p:sp>
            <p:nvSpPr>
              <p:cNvPr id="92" name="Oval 91">
                <a:extLst>
                  <a:ext uri="{FF2B5EF4-FFF2-40B4-BE49-F238E27FC236}">
                    <a16:creationId xmlns:a16="http://schemas.microsoft.com/office/drawing/2014/main" id="{3893C008-4E43-0F48-AEF4-9A6ED4DECD35}"/>
                  </a:ext>
                </a:extLst>
              </p:cNvPr>
              <p:cNvSpPr/>
              <p:nvPr/>
            </p:nvSpPr>
            <p:spPr bwMode="auto">
              <a:xfrm flipH="1">
                <a:off x="8677795" y="5316133"/>
                <a:ext cx="745425" cy="745425"/>
              </a:xfrm>
              <a:prstGeom prst="ellipse">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203" rIns="0" bIns="0" numCol="1" spcCol="0" rtlCol="0" fromWordArt="0" anchor="ctr" anchorCtr="0" forceAA="0" compatLnSpc="1">
                <a:prstTxWarp prst="textNoShape">
                  <a:avLst/>
                </a:prstTxWarp>
                <a:noAutofit/>
              </a:bodyPr>
              <a:lstStyle/>
              <a:p>
                <a:pPr algn="ctr" defTabSz="931756" fontAlgn="base">
                  <a:lnSpc>
                    <a:spcPct val="90000"/>
                  </a:lnSpc>
                  <a:spcBef>
                    <a:spcPct val="0"/>
                  </a:spcBef>
                  <a:spcAft>
                    <a:spcPct val="0"/>
                  </a:spcAft>
                  <a:defRPr/>
                </a:pPr>
                <a:endParaRPr lang="en-US" sz="1000" kern="0" dirty="0">
                  <a:gradFill>
                    <a:gsLst>
                      <a:gs pos="10145">
                        <a:srgbClr val="505050"/>
                      </a:gs>
                      <a:gs pos="30000">
                        <a:srgbClr val="505050"/>
                      </a:gs>
                    </a:gsLst>
                    <a:lin ang="5400000" scaled="0"/>
                  </a:gradFill>
                  <a:latin typeface="Segoe UI Semibold" panose="020B0702040204020203" pitchFamily="34" charset="0"/>
                  <a:cs typeface="Segoe UI Semibold" panose="020B0702040204020203" pitchFamily="34" charset="0"/>
                </a:endParaRPr>
              </a:p>
            </p:txBody>
          </p:sp>
          <p:pic>
            <p:nvPicPr>
              <p:cNvPr id="93" name="Picture 92">
                <a:extLst>
                  <a:ext uri="{FF2B5EF4-FFF2-40B4-BE49-F238E27FC236}">
                    <a16:creationId xmlns:a16="http://schemas.microsoft.com/office/drawing/2014/main" id="{1A0BC731-EFFF-6648-AA10-A9633FB008AE}"/>
                  </a:ext>
                </a:extLst>
              </p:cNvPr>
              <p:cNvPicPr>
                <a:picLocks noChangeAspect="1"/>
              </p:cNvPicPr>
              <p:nvPr/>
            </p:nvPicPr>
            <p:blipFill>
              <a:blip r:embed="rId20"/>
              <a:stretch>
                <a:fillRect/>
              </a:stretch>
            </p:blipFill>
            <p:spPr>
              <a:xfrm>
                <a:off x="8868611" y="5495925"/>
                <a:ext cx="367482" cy="367482"/>
              </a:xfrm>
              <a:prstGeom prst="rect">
                <a:avLst/>
              </a:prstGeom>
            </p:spPr>
          </p:pic>
        </p:grpSp>
        <p:pic>
          <p:nvPicPr>
            <p:cNvPr id="91" name="Picture 90">
              <a:extLst>
                <a:ext uri="{FF2B5EF4-FFF2-40B4-BE49-F238E27FC236}">
                  <a16:creationId xmlns:a16="http://schemas.microsoft.com/office/drawing/2014/main" id="{F5283C0D-C0ED-9249-BDD5-F892F23D7606}"/>
                </a:ext>
              </a:extLst>
            </p:cNvPr>
            <p:cNvPicPr>
              <a:picLocks noChangeAspect="1"/>
            </p:cNvPicPr>
            <p:nvPr/>
          </p:nvPicPr>
          <p:blipFill>
            <a:blip r:embed="rId21"/>
            <a:stretch>
              <a:fillRect/>
            </a:stretch>
          </p:blipFill>
          <p:spPr>
            <a:xfrm>
              <a:off x="15103358" y="5638238"/>
              <a:ext cx="406014" cy="406014"/>
            </a:xfrm>
            <a:prstGeom prst="rect">
              <a:avLst/>
            </a:prstGeom>
          </p:spPr>
        </p:pic>
      </p:grpSp>
      <p:pic>
        <p:nvPicPr>
          <p:cNvPr id="94" name="Picture 93">
            <a:extLst>
              <a:ext uri="{FF2B5EF4-FFF2-40B4-BE49-F238E27FC236}">
                <a16:creationId xmlns:a16="http://schemas.microsoft.com/office/drawing/2014/main" id="{39575B50-4F46-5B46-8070-56DE1B2B76FE}"/>
              </a:ext>
            </a:extLst>
          </p:cNvPr>
          <p:cNvPicPr>
            <a:picLocks noChangeAspect="1"/>
          </p:cNvPicPr>
          <p:nvPr/>
        </p:nvPicPr>
        <p:blipFill>
          <a:blip r:embed="rId22"/>
          <a:stretch>
            <a:fillRect/>
          </a:stretch>
        </p:blipFill>
        <p:spPr>
          <a:xfrm>
            <a:off x="4974527" y="2577526"/>
            <a:ext cx="2555289" cy="2468180"/>
          </a:xfrm>
          <a:prstGeom prst="rect">
            <a:avLst/>
          </a:prstGeom>
        </p:spPr>
      </p:pic>
      <p:pic>
        <p:nvPicPr>
          <p:cNvPr id="95" name="Picture 94">
            <a:extLst>
              <a:ext uri="{FF2B5EF4-FFF2-40B4-BE49-F238E27FC236}">
                <a16:creationId xmlns:a16="http://schemas.microsoft.com/office/drawing/2014/main" id="{BFA7AD9A-7572-FD4C-8FCC-66843346A26D}"/>
              </a:ext>
            </a:extLst>
          </p:cNvPr>
          <p:cNvPicPr>
            <a:picLocks noChangeAspect="1"/>
          </p:cNvPicPr>
          <p:nvPr/>
        </p:nvPicPr>
        <p:blipFill>
          <a:blip r:embed="rId23"/>
          <a:stretch>
            <a:fillRect/>
          </a:stretch>
        </p:blipFill>
        <p:spPr>
          <a:xfrm>
            <a:off x="5519415" y="3119237"/>
            <a:ext cx="1525195" cy="1330903"/>
          </a:xfrm>
          <a:prstGeom prst="rect">
            <a:avLst/>
          </a:prstGeom>
        </p:spPr>
      </p:pic>
      <p:pic>
        <p:nvPicPr>
          <p:cNvPr id="96" name="Picture 95">
            <a:extLst>
              <a:ext uri="{FF2B5EF4-FFF2-40B4-BE49-F238E27FC236}">
                <a16:creationId xmlns:a16="http://schemas.microsoft.com/office/drawing/2014/main" id="{776ACD62-C748-024D-85BF-575E64E1EDC9}"/>
              </a:ext>
            </a:extLst>
          </p:cNvPr>
          <p:cNvPicPr>
            <a:picLocks noChangeAspect="1"/>
          </p:cNvPicPr>
          <p:nvPr/>
        </p:nvPicPr>
        <p:blipFill>
          <a:blip r:embed="rId24"/>
          <a:stretch>
            <a:fillRect/>
          </a:stretch>
        </p:blipFill>
        <p:spPr>
          <a:xfrm>
            <a:off x="5314275" y="3082458"/>
            <a:ext cx="1913780" cy="1496051"/>
          </a:xfrm>
          <a:prstGeom prst="rect">
            <a:avLst/>
          </a:prstGeom>
        </p:spPr>
      </p:pic>
      <p:pic>
        <p:nvPicPr>
          <p:cNvPr id="97" name="Picture 96">
            <a:extLst>
              <a:ext uri="{FF2B5EF4-FFF2-40B4-BE49-F238E27FC236}">
                <a16:creationId xmlns:a16="http://schemas.microsoft.com/office/drawing/2014/main" id="{957FE8AA-147E-F648-B5A8-13610C3F3602}"/>
              </a:ext>
            </a:extLst>
          </p:cNvPr>
          <p:cNvPicPr>
            <a:picLocks noChangeAspect="1"/>
          </p:cNvPicPr>
          <p:nvPr/>
        </p:nvPicPr>
        <p:blipFill>
          <a:blip r:embed="rId25"/>
          <a:stretch>
            <a:fillRect/>
          </a:stretch>
        </p:blipFill>
        <p:spPr>
          <a:xfrm>
            <a:off x="5186135" y="3167811"/>
            <a:ext cx="2137216" cy="1311473"/>
          </a:xfrm>
          <a:prstGeom prst="rect">
            <a:avLst/>
          </a:prstGeom>
        </p:spPr>
      </p:pic>
      <p:pic>
        <p:nvPicPr>
          <p:cNvPr id="98" name="Picture 97">
            <a:extLst>
              <a:ext uri="{FF2B5EF4-FFF2-40B4-BE49-F238E27FC236}">
                <a16:creationId xmlns:a16="http://schemas.microsoft.com/office/drawing/2014/main" id="{CD2F4A3E-23FC-C449-BF9A-A331982E9915}"/>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778452" y="3611116"/>
            <a:ext cx="936756" cy="736022"/>
          </a:xfrm>
          <a:prstGeom prst="rect">
            <a:avLst/>
          </a:prstGeom>
        </p:spPr>
      </p:pic>
    </p:spTree>
    <p:extLst>
      <p:ext uri="{BB962C8B-B14F-4D97-AF65-F5344CB8AC3E}">
        <p14:creationId xmlns:p14="http://schemas.microsoft.com/office/powerpoint/2010/main" val="296830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6" presetClass="emph" presetSubtype="0" accel="100000" autoRev="1" fill="hold" nodeType="withEffect">
                                  <p:stCondLst>
                                    <p:cond delay="0"/>
                                  </p:stCondLst>
                                  <p:childTnLst>
                                    <p:animScale>
                                      <p:cBhvr>
                                        <p:cTn id="9" dur="500" fill="hold"/>
                                        <p:tgtEl>
                                          <p:spTgt spid="19"/>
                                        </p:tgtEl>
                                      </p:cBhvr>
                                      <p:by x="60000" y="60000"/>
                                    </p:animScale>
                                  </p:childTnLst>
                                </p:cTn>
                              </p:par>
                            </p:childTnLst>
                          </p:cTn>
                        </p:par>
                      </p:childTnLst>
                    </p:cTn>
                  </p:par>
                  <p:par>
                    <p:cTn id="10" fill="hold">
                      <p:stCondLst>
                        <p:cond delay="indefinite"/>
                      </p:stCondLst>
                      <p:childTnLst>
                        <p:par>
                          <p:cTn id="11" fill="hold">
                            <p:stCondLst>
                              <p:cond delay="0"/>
                            </p:stCondLst>
                            <p:childTnLst>
                              <p:par>
                                <p:cTn id="12" presetID="22" presetClass="exit" presetSubtype="1" fill="hold" nodeType="clickEffect">
                                  <p:stCondLst>
                                    <p:cond delay="0"/>
                                  </p:stCondLst>
                                  <p:childTnLst>
                                    <p:animEffect transition="out" filter="wipe(up)">
                                      <p:cBhvr>
                                        <p:cTn id="13" dur="500"/>
                                        <p:tgtEl>
                                          <p:spTgt spid="19"/>
                                        </p:tgtEl>
                                      </p:cBhvr>
                                    </p:animEffect>
                                    <p:set>
                                      <p:cBhvr>
                                        <p:cTn id="14" dur="1" fill="hold">
                                          <p:stCondLst>
                                            <p:cond delay="499"/>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500"/>
                                  </p:stCondLst>
                                  <p:childTnLst>
                                    <p:set>
                                      <p:cBhvr>
                                        <p:cTn id="21" dur="1" fill="hold">
                                          <p:stCondLst>
                                            <p:cond delay="0"/>
                                          </p:stCondLst>
                                        </p:cTn>
                                        <p:tgtEl>
                                          <p:spTgt spid="56"/>
                                        </p:tgtEl>
                                        <p:attrNameLst>
                                          <p:attrName>style.visibility</p:attrName>
                                        </p:attrNameLst>
                                      </p:cBhvr>
                                      <p:to>
                                        <p:strVal val="visible"/>
                                      </p:to>
                                    </p:set>
                                  </p:childTnLst>
                                </p:cTn>
                              </p:par>
                              <p:par>
                                <p:cTn id="22" presetID="6" presetClass="emph" presetSubtype="0" accel="100000" autoRev="1" fill="hold" nodeType="withEffect">
                                  <p:stCondLst>
                                    <p:cond delay="0"/>
                                  </p:stCondLst>
                                  <p:childTnLst>
                                    <p:animScale>
                                      <p:cBhvr>
                                        <p:cTn id="23" dur="500" fill="hold"/>
                                        <p:tgtEl>
                                          <p:spTgt spid="56"/>
                                        </p:tgtEl>
                                      </p:cBhvr>
                                      <p:by x="0" y="0"/>
                                    </p:animScale>
                                  </p:childTnLst>
                                </p:cTn>
                              </p:par>
                              <p:par>
                                <p:cTn id="24" presetID="42" presetClass="path" presetSubtype="0" decel="100000" fill="hold" nodeType="withEffect">
                                  <p:stCondLst>
                                    <p:cond delay="500"/>
                                  </p:stCondLst>
                                  <p:childTnLst>
                                    <p:animMotion origin="layout" path="M -0.13544 0.00068 L 1.05693E-6 1.42079E-6 " pathEditMode="relative" rAng="0" ptsTypes="AA">
                                      <p:cBhvr>
                                        <p:cTn id="25" dur="500" fill="hold"/>
                                        <p:tgtEl>
                                          <p:spTgt spid="56"/>
                                        </p:tgtEl>
                                        <p:attrNameLst>
                                          <p:attrName>ppt_x</p:attrName>
                                          <p:attrName>ppt_y</p:attrName>
                                        </p:attrNameLst>
                                      </p:cBhvr>
                                      <p:rCtr x="6765" y="-45"/>
                                    </p:animMotion>
                                  </p:childTnLst>
                                </p:cTn>
                              </p:par>
                              <p:par>
                                <p:cTn id="26" presetID="1" presetClass="entr" presetSubtype="0" fill="hold" nodeType="withEffect">
                                  <p:stCondLst>
                                    <p:cond delay="500"/>
                                  </p:stCondLst>
                                  <p:childTnLst>
                                    <p:set>
                                      <p:cBhvr>
                                        <p:cTn id="27" dur="1" fill="hold">
                                          <p:stCondLst>
                                            <p:cond delay="0"/>
                                          </p:stCondLst>
                                        </p:cTn>
                                        <p:tgtEl>
                                          <p:spTgt spid="24"/>
                                        </p:tgtEl>
                                        <p:attrNameLst>
                                          <p:attrName>style.visibility</p:attrName>
                                        </p:attrNameLst>
                                      </p:cBhvr>
                                      <p:to>
                                        <p:strVal val="visible"/>
                                      </p:to>
                                    </p:set>
                                  </p:childTnLst>
                                </p:cTn>
                              </p:par>
                              <p:par>
                                <p:cTn id="28" presetID="6" presetClass="emph" presetSubtype="0" accel="100000" autoRev="1" fill="hold" nodeType="withEffect">
                                  <p:stCondLst>
                                    <p:cond delay="0"/>
                                  </p:stCondLst>
                                  <p:childTnLst>
                                    <p:animScale>
                                      <p:cBhvr>
                                        <p:cTn id="29" dur="500" fill="hold"/>
                                        <p:tgtEl>
                                          <p:spTgt spid="24"/>
                                        </p:tgtEl>
                                      </p:cBhvr>
                                      <p:by x="0" y="0"/>
                                    </p:animScale>
                                  </p:childTnLst>
                                </p:cTn>
                              </p:par>
                              <p:par>
                                <p:cTn id="30" presetID="42" presetClass="path" presetSubtype="0" decel="100000" fill="hold" nodeType="withEffect">
                                  <p:stCondLst>
                                    <p:cond delay="500"/>
                                  </p:stCondLst>
                                  <p:childTnLst>
                                    <p:animMotion origin="layout" path="M 0.13544 0.00091 L -9.446E-7 -2.10168E-6 " pathEditMode="relative" rAng="0" ptsTypes="AA">
                                      <p:cBhvr>
                                        <p:cTn id="31" dur="500" fill="hold"/>
                                        <p:tgtEl>
                                          <p:spTgt spid="24"/>
                                        </p:tgtEl>
                                        <p:attrNameLst>
                                          <p:attrName>ppt_x</p:attrName>
                                          <p:attrName>ppt_y</p:attrName>
                                        </p:attrNameLst>
                                      </p:cBhvr>
                                      <p:rCtr x="-6778"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5D2DD4CF-E9B5-437D-BB36-C4550C3DFB53}"/>
              </a:ext>
            </a:extLst>
          </p:cNvPr>
          <p:cNvSpPr>
            <a:spLocks noGrp="1"/>
          </p:cNvSpPr>
          <p:nvPr>
            <p:ph type="title"/>
          </p:nvPr>
        </p:nvSpPr>
        <p:spPr>
          <a:xfrm>
            <a:off x="152400" y="174625"/>
            <a:ext cx="11887200" cy="854075"/>
          </a:xfrm>
        </p:spPr>
        <p:txBody>
          <a:bodyPr/>
          <a:lstStyle/>
          <a:p>
            <a:r>
              <a:rPr lang="en-US" dirty="0">
                <a:latin typeface="Segoe UI" panose="020B0502040204020203" pitchFamily="34" charset="0"/>
                <a:cs typeface="Segoe UI" panose="020B0502040204020203" pitchFamily="34" charset="0"/>
              </a:rPr>
              <a:t>From data to decision and then action</a:t>
            </a:r>
          </a:p>
        </p:txBody>
      </p:sp>
      <p:sp>
        <p:nvSpPr>
          <p:cNvPr id="9" name="Rectangle 8">
            <a:extLst>
              <a:ext uri="{FF2B5EF4-FFF2-40B4-BE49-F238E27FC236}">
                <a16:creationId xmlns:a16="http://schemas.microsoft.com/office/drawing/2014/main" id="{E07F6EAF-18D2-4EB1-B995-C5F2D3CF931E}"/>
              </a:ext>
            </a:extLst>
          </p:cNvPr>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10" name="Rectangle 9">
            <a:extLst>
              <a:ext uri="{FF2B5EF4-FFF2-40B4-BE49-F238E27FC236}">
                <a16:creationId xmlns:a16="http://schemas.microsoft.com/office/drawing/2014/main" id="{A64AA61A-D3F6-435D-9015-BDE9D7E947DF}"/>
              </a:ext>
            </a:extLst>
          </p:cNvPr>
          <p:cNvSpPr/>
          <p:nvPr/>
        </p:nvSpPr>
        <p:spPr bwMode="auto">
          <a:xfrm>
            <a:off x="8128933" y="1363662"/>
            <a:ext cx="2203376" cy="4504092"/>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11" name="Group 10">
            <a:extLst>
              <a:ext uri="{FF2B5EF4-FFF2-40B4-BE49-F238E27FC236}">
                <a16:creationId xmlns:a16="http://schemas.microsoft.com/office/drawing/2014/main" id="{F2F2B9D2-3E11-42FD-9BAB-7E9E477C86B6}"/>
              </a:ext>
            </a:extLst>
          </p:cNvPr>
          <p:cNvGrpSpPr/>
          <p:nvPr/>
        </p:nvGrpSpPr>
        <p:grpSpPr>
          <a:xfrm>
            <a:off x="1862799" y="4089970"/>
            <a:ext cx="6641439" cy="868680"/>
            <a:chOff x="2315494" y="3948329"/>
            <a:chExt cx="6783351" cy="868680"/>
          </a:xfrm>
        </p:grpSpPr>
        <p:sp>
          <p:nvSpPr>
            <p:cNvPr id="12" name="Pentagon 7">
              <a:extLst>
                <a:ext uri="{FF2B5EF4-FFF2-40B4-BE49-F238E27FC236}">
                  <a16:creationId xmlns:a16="http://schemas.microsoft.com/office/drawing/2014/main" id="{2F562024-EA41-4DF3-A62C-174CC154B97F}"/>
                </a:ext>
              </a:extLst>
            </p:cNvPr>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3" name="Pentagon 8">
              <a:extLst>
                <a:ext uri="{FF2B5EF4-FFF2-40B4-BE49-F238E27FC236}">
                  <a16:creationId xmlns:a16="http://schemas.microsoft.com/office/drawing/2014/main" id="{D0C3A232-3C27-4A26-8CA2-49875014B985}"/>
                </a:ext>
              </a:extLst>
            </p:cNvPr>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4" name="Group 13">
            <a:extLst>
              <a:ext uri="{FF2B5EF4-FFF2-40B4-BE49-F238E27FC236}">
                <a16:creationId xmlns:a16="http://schemas.microsoft.com/office/drawing/2014/main" id="{BBF66998-08BE-46BE-81C3-0AAFE430B98E}"/>
              </a:ext>
            </a:extLst>
          </p:cNvPr>
          <p:cNvGrpSpPr/>
          <p:nvPr/>
        </p:nvGrpSpPr>
        <p:grpSpPr>
          <a:xfrm>
            <a:off x="1862798" y="3180867"/>
            <a:ext cx="6641440" cy="868680"/>
            <a:chOff x="2315493" y="3039226"/>
            <a:chExt cx="6783352" cy="868680"/>
          </a:xfrm>
        </p:grpSpPr>
        <p:sp>
          <p:nvSpPr>
            <p:cNvPr id="15" name="Pentagon 10">
              <a:extLst>
                <a:ext uri="{FF2B5EF4-FFF2-40B4-BE49-F238E27FC236}">
                  <a16:creationId xmlns:a16="http://schemas.microsoft.com/office/drawing/2014/main" id="{21FD0438-3009-4EA2-A225-E03D74FBDCCD}"/>
                </a:ext>
              </a:extLst>
            </p:cNvPr>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6" name="Pentagon 11">
              <a:extLst>
                <a:ext uri="{FF2B5EF4-FFF2-40B4-BE49-F238E27FC236}">
                  <a16:creationId xmlns:a16="http://schemas.microsoft.com/office/drawing/2014/main" id="{6C3E0EAD-DBAF-4A8B-9C20-A834F9A82471}"/>
                </a:ext>
              </a:extLst>
            </p:cNvPr>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7" name="Group 16">
            <a:extLst>
              <a:ext uri="{FF2B5EF4-FFF2-40B4-BE49-F238E27FC236}">
                <a16:creationId xmlns:a16="http://schemas.microsoft.com/office/drawing/2014/main" id="{AA641165-9F9F-4BEA-83F5-1B7173F916D5}"/>
              </a:ext>
            </a:extLst>
          </p:cNvPr>
          <p:cNvGrpSpPr/>
          <p:nvPr/>
        </p:nvGrpSpPr>
        <p:grpSpPr>
          <a:xfrm>
            <a:off x="1862797" y="1363662"/>
            <a:ext cx="9384641" cy="1778015"/>
            <a:chOff x="2315492" y="1222021"/>
            <a:chExt cx="9384641" cy="1778015"/>
          </a:xfrm>
        </p:grpSpPr>
        <p:grpSp>
          <p:nvGrpSpPr>
            <p:cNvPr id="18" name="Group 17">
              <a:extLst>
                <a:ext uri="{FF2B5EF4-FFF2-40B4-BE49-F238E27FC236}">
                  <a16:creationId xmlns:a16="http://schemas.microsoft.com/office/drawing/2014/main" id="{CE6CEA37-90E7-42D7-93E4-76FFF61AA8B0}"/>
                </a:ext>
              </a:extLst>
            </p:cNvPr>
            <p:cNvGrpSpPr/>
            <p:nvPr/>
          </p:nvGrpSpPr>
          <p:grpSpPr>
            <a:xfrm>
              <a:off x="2315492" y="1222021"/>
              <a:ext cx="9384641" cy="1778015"/>
              <a:chOff x="2315492" y="1222021"/>
              <a:chExt cx="9384641" cy="1778015"/>
            </a:xfrm>
          </p:grpSpPr>
          <p:grpSp>
            <p:nvGrpSpPr>
              <p:cNvPr id="20" name="Group 19">
                <a:extLst>
                  <a:ext uri="{FF2B5EF4-FFF2-40B4-BE49-F238E27FC236}">
                    <a16:creationId xmlns:a16="http://schemas.microsoft.com/office/drawing/2014/main" id="{07A3543B-CA69-4890-8766-81F0BF87339F}"/>
                  </a:ext>
                </a:extLst>
              </p:cNvPr>
              <p:cNvGrpSpPr/>
              <p:nvPr/>
            </p:nvGrpSpPr>
            <p:grpSpPr>
              <a:xfrm>
                <a:off x="2315492" y="1222021"/>
                <a:ext cx="9384641" cy="1778015"/>
                <a:chOff x="2315492" y="1222021"/>
                <a:chExt cx="9384641" cy="1778015"/>
              </a:xfrm>
            </p:grpSpPr>
            <p:sp>
              <p:nvSpPr>
                <p:cNvPr id="22" name="Pentagon 17">
                  <a:extLst>
                    <a:ext uri="{FF2B5EF4-FFF2-40B4-BE49-F238E27FC236}">
                      <a16:creationId xmlns:a16="http://schemas.microsoft.com/office/drawing/2014/main" id="{D557EB42-A1DA-4354-B249-44B5EEA60D1B}"/>
                    </a:ext>
                  </a:extLst>
                </p:cNvPr>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3" name="Pentagon 18">
                  <a:extLst>
                    <a:ext uri="{FF2B5EF4-FFF2-40B4-BE49-F238E27FC236}">
                      <a16:creationId xmlns:a16="http://schemas.microsoft.com/office/drawing/2014/main" id="{91C5B052-D485-4A01-80E5-DAC63C23A0CA}"/>
                    </a:ext>
                  </a:extLst>
                </p:cNvPr>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4" name="Rectangle 23">
                  <a:extLst>
                    <a:ext uri="{FF2B5EF4-FFF2-40B4-BE49-F238E27FC236}">
                      <a16:creationId xmlns:a16="http://schemas.microsoft.com/office/drawing/2014/main" id="{6A6DBEF6-48F6-476F-88DA-184FD7711A27}"/>
                    </a:ext>
                  </a:extLst>
                </p:cNvPr>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21" name="TextBox 20">
                <a:extLst>
                  <a:ext uri="{FF2B5EF4-FFF2-40B4-BE49-F238E27FC236}">
                    <a16:creationId xmlns:a16="http://schemas.microsoft.com/office/drawing/2014/main" id="{72C39196-1BBC-43FA-A781-86DADF939A7F}"/>
                  </a:ext>
                </a:extLst>
              </p:cNvPr>
              <p:cNvSpPr txBox="1"/>
              <p:nvPr/>
            </p:nvSpPr>
            <p:spPr>
              <a:xfrm>
                <a:off x="6899532" y="1448763"/>
                <a:ext cx="2007794"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9" name="TextBox 18">
              <a:extLst>
                <a:ext uri="{FF2B5EF4-FFF2-40B4-BE49-F238E27FC236}">
                  <a16:creationId xmlns:a16="http://schemas.microsoft.com/office/drawing/2014/main" id="{FD63EFB4-7F60-4F68-A275-A758B4A621D1}"/>
                </a:ext>
              </a:extLst>
            </p:cNvPr>
            <p:cNvSpPr txBox="1"/>
            <p:nvPr/>
          </p:nvSpPr>
          <p:spPr>
            <a:xfrm>
              <a:off x="6899532" y="2333802"/>
              <a:ext cx="1717843"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5" name="Rectangle 24">
            <a:extLst>
              <a:ext uri="{FF2B5EF4-FFF2-40B4-BE49-F238E27FC236}">
                <a16:creationId xmlns:a16="http://schemas.microsoft.com/office/drawing/2014/main" id="{7E3511CF-F137-4346-850E-123F07079729}"/>
              </a:ext>
            </a:extLst>
          </p:cNvPr>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6" name="Group 25">
            <a:extLst>
              <a:ext uri="{FF2B5EF4-FFF2-40B4-BE49-F238E27FC236}">
                <a16:creationId xmlns:a16="http://schemas.microsoft.com/office/drawing/2014/main" id="{EC547B8B-E06D-4F68-B9BD-684936F1888E}"/>
              </a:ext>
            </a:extLst>
          </p:cNvPr>
          <p:cNvGrpSpPr/>
          <p:nvPr/>
        </p:nvGrpSpPr>
        <p:grpSpPr>
          <a:xfrm>
            <a:off x="1891786" y="4999074"/>
            <a:ext cx="6762464" cy="868680"/>
            <a:chOff x="2352579" y="4857433"/>
            <a:chExt cx="6754366" cy="868680"/>
          </a:xfrm>
        </p:grpSpPr>
        <p:sp>
          <p:nvSpPr>
            <p:cNvPr id="27" name="Pentagon 25">
              <a:extLst>
                <a:ext uri="{FF2B5EF4-FFF2-40B4-BE49-F238E27FC236}">
                  <a16:creationId xmlns:a16="http://schemas.microsoft.com/office/drawing/2014/main" id="{B34BE8E2-954F-417F-BBA4-D20C5F66436C}"/>
                </a:ext>
              </a:extLst>
            </p:cNvPr>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8" name="Pentagon 26">
              <a:extLst>
                <a:ext uri="{FF2B5EF4-FFF2-40B4-BE49-F238E27FC236}">
                  <a16:creationId xmlns:a16="http://schemas.microsoft.com/office/drawing/2014/main" id="{AEEF1860-775F-457B-BBA2-35CCBD19B1A1}"/>
                </a:ext>
              </a:extLst>
            </p:cNvPr>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9" name="TextBox 28">
              <a:extLst>
                <a:ext uri="{FF2B5EF4-FFF2-40B4-BE49-F238E27FC236}">
                  <a16:creationId xmlns:a16="http://schemas.microsoft.com/office/drawing/2014/main" id="{F5498397-D885-43A1-B919-CC95907F8B8D}"/>
                </a:ext>
              </a:extLst>
            </p:cNvPr>
            <p:cNvSpPr txBox="1"/>
            <p:nvPr/>
          </p:nvSpPr>
          <p:spPr>
            <a:xfrm>
              <a:off x="5747675" y="5071220"/>
              <a:ext cx="335927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cs typeface="Segoe UI Semilight" panose="020B0402040204020203" pitchFamily="34" charset="0"/>
                </a:rPr>
                <a:t>Manual process</a:t>
              </a:r>
            </a:p>
          </p:txBody>
        </p:sp>
      </p:grpSp>
      <p:grpSp>
        <p:nvGrpSpPr>
          <p:cNvPr id="30" name="Group 29">
            <a:extLst>
              <a:ext uri="{FF2B5EF4-FFF2-40B4-BE49-F238E27FC236}">
                <a16:creationId xmlns:a16="http://schemas.microsoft.com/office/drawing/2014/main" id="{26101F28-A729-426F-8F9C-496D1753F195}"/>
              </a:ext>
            </a:extLst>
          </p:cNvPr>
          <p:cNvGrpSpPr/>
          <p:nvPr/>
        </p:nvGrpSpPr>
        <p:grpSpPr>
          <a:xfrm>
            <a:off x="469511" y="6030329"/>
            <a:ext cx="11508580" cy="627864"/>
            <a:chOff x="2364281" y="325489"/>
            <a:chExt cx="9194249" cy="627864"/>
          </a:xfrm>
        </p:grpSpPr>
        <p:cxnSp>
          <p:nvCxnSpPr>
            <p:cNvPr id="31" name="Straight Arrow Connector 30">
              <a:extLst>
                <a:ext uri="{FF2B5EF4-FFF2-40B4-BE49-F238E27FC236}">
                  <a16:creationId xmlns:a16="http://schemas.microsoft.com/office/drawing/2014/main" id="{D55959B0-8F17-4211-BB76-46387F1C1247}"/>
                </a:ext>
              </a:extLst>
            </p:cNvPr>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C6F77CE-A2CE-4E82-B3B3-09814B8FAF90}"/>
                </a:ext>
              </a:extLst>
            </p:cNvPr>
            <p:cNvSpPr txBox="1"/>
            <p:nvPr/>
          </p:nvSpPr>
          <p:spPr>
            <a:xfrm>
              <a:off x="6495578" y="325489"/>
              <a:ext cx="947391" cy="627864"/>
            </a:xfrm>
            <a:prstGeom prst="rect">
              <a:avLst/>
            </a:prstGeom>
            <a:solidFill>
              <a:schemeClr val="bg1"/>
            </a:solidFill>
            <a:ln>
              <a:noFill/>
            </a:ln>
          </p:spPr>
          <p:txBody>
            <a:bodyPr wrap="square" lIns="182880" tIns="146304" rIns="182880" bIns="146304" rtlCol="0">
              <a:spAutoFit/>
            </a:bodyPr>
            <a:lstStyle/>
            <a:p>
              <a:pPr>
                <a:lnSpc>
                  <a:spcPct val="90000"/>
                </a:lnSpc>
                <a:spcAft>
                  <a:spcPts val="600"/>
                </a:spcAft>
              </a:pPr>
              <a:r>
                <a:rPr lang="en-US" sz="2400" b="1" dirty="0">
                  <a:solidFill>
                    <a:srgbClr val="002060"/>
                  </a:solidFill>
                  <a:cs typeface="Segoe UI Semilight" panose="020B0402040204020203" pitchFamily="34" charset="0"/>
                </a:rPr>
                <a:t>Value</a:t>
              </a:r>
            </a:p>
          </p:txBody>
        </p:sp>
      </p:grpSp>
    </p:spTree>
    <p:extLst>
      <p:ext uri="{BB962C8B-B14F-4D97-AF65-F5344CB8AC3E}">
        <p14:creationId xmlns:p14="http://schemas.microsoft.com/office/powerpoint/2010/main" val="179448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497ACED-D512-4C5E-B954-DDFFDCCAE80E}"/>
              </a:ext>
            </a:extLst>
          </p:cNvPr>
          <p:cNvSpPr/>
          <p:nvPr/>
        </p:nvSpPr>
        <p:spPr bwMode="auto">
          <a:xfrm>
            <a:off x="415241" y="2419405"/>
            <a:ext cx="2778917" cy="2958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Fully </a:t>
            </a:r>
            <a:br>
              <a:rPr lang="en-US" sz="3137" dirty="0">
                <a:solidFill>
                  <a:srgbClr val="FFFFFF"/>
                </a:solidFill>
                <a:latin typeface="Segoe UI Light"/>
                <a:ea typeface="Segoe UI" pitchFamily="34" charset="0"/>
                <a:cs typeface="Segoe UI" pitchFamily="34" charset="0"/>
              </a:rPr>
            </a:br>
            <a:r>
              <a:rPr lang="en-US" sz="3137" dirty="0">
                <a:solidFill>
                  <a:srgbClr val="FFFFFF"/>
                </a:solidFill>
                <a:latin typeface="Segoe UI Light"/>
                <a:ea typeface="Segoe UI" pitchFamily="34" charset="0"/>
                <a:cs typeface="Segoe UI" pitchFamily="34" charset="0"/>
              </a:rPr>
              <a:t>managed</a:t>
            </a: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24C1CCD2-3B68-4DF5-AE7F-FE797EC6EC97}"/>
              </a:ext>
            </a:extLst>
          </p:cNvPr>
          <p:cNvSpPr/>
          <p:nvPr/>
        </p:nvSpPr>
        <p:spPr bwMode="auto">
          <a:xfrm>
            <a:off x="3194158" y="2419405"/>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Integrated</a:t>
            </a:r>
          </a:p>
        </p:txBody>
      </p:sp>
      <p:sp>
        <p:nvSpPr>
          <p:cNvPr id="10" name="Rectangle 9">
            <a:extLst>
              <a:ext uri="{FF2B5EF4-FFF2-40B4-BE49-F238E27FC236}">
                <a16:creationId xmlns:a16="http://schemas.microsoft.com/office/drawing/2014/main" id="{BD2467EF-14A6-47DE-AF7F-3A23A76A04F4}"/>
              </a:ext>
            </a:extLst>
          </p:cNvPr>
          <p:cNvSpPr/>
          <p:nvPr/>
        </p:nvSpPr>
        <p:spPr bwMode="auto">
          <a:xfrm>
            <a:off x="5973074" y="2419405"/>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dirty="0">
                <a:solidFill>
                  <a:srgbClr val="FFFFFF"/>
                </a:solidFill>
                <a:latin typeface="Segoe UI Light"/>
                <a:ea typeface="Segoe UI" pitchFamily="34" charset="0"/>
                <a:cs typeface="Segoe UI" pitchFamily="34" charset="0"/>
              </a:rPr>
              <a:t>Flexible </a:t>
            </a:r>
          </a:p>
        </p:txBody>
      </p:sp>
      <p:sp>
        <p:nvSpPr>
          <p:cNvPr id="11" name="Rectangle 10">
            <a:extLst>
              <a:ext uri="{FF2B5EF4-FFF2-40B4-BE49-F238E27FC236}">
                <a16:creationId xmlns:a16="http://schemas.microsoft.com/office/drawing/2014/main" id="{C0E3564C-27D6-4ED3-A570-AB5DEDB7FA9A}"/>
              </a:ext>
            </a:extLst>
          </p:cNvPr>
          <p:cNvSpPr/>
          <p:nvPr/>
        </p:nvSpPr>
        <p:spPr bwMode="auto">
          <a:xfrm>
            <a:off x="8751992" y="2419405"/>
            <a:ext cx="2778917" cy="295820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Deploy in minutes</a:t>
            </a:r>
          </a:p>
        </p:txBody>
      </p:sp>
      <p:sp>
        <p:nvSpPr>
          <p:cNvPr id="12" name="Rectangle 11">
            <a:extLst>
              <a:ext uri="{FF2B5EF4-FFF2-40B4-BE49-F238E27FC236}">
                <a16:creationId xmlns:a16="http://schemas.microsoft.com/office/drawing/2014/main" id="{F7DBFA01-0192-4EAB-AEFB-4CF290940ADD}"/>
              </a:ext>
            </a:extLst>
          </p:cNvPr>
          <p:cNvSpPr/>
          <p:nvPr/>
        </p:nvSpPr>
        <p:spPr>
          <a:xfrm>
            <a:off x="385852" y="3806004"/>
            <a:ext cx="26077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No software to install, no hardware </a:t>
            </a:r>
            <a:r>
              <a:rPr lang="en-US" sz="1765" spc="-98" dirty="0">
                <a:solidFill>
                  <a:srgbClr val="FFFFFF"/>
                </a:solidFill>
                <a:ea typeface="Segoe UI" pitchFamily="34" charset="0"/>
                <a:cs typeface="Segoe UI" pitchFamily="34" charset="0"/>
              </a:rPr>
              <a:t>to manage,</a:t>
            </a:r>
            <a:r>
              <a:rPr lang="en-US" sz="1765" dirty="0">
                <a:solidFill>
                  <a:srgbClr val="FFFFFF"/>
                </a:solidFill>
                <a:ea typeface="Segoe UI" pitchFamily="34" charset="0"/>
                <a:cs typeface="Segoe UI" pitchFamily="34" charset="0"/>
              </a:rPr>
              <a:t> all you need is an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Azure subscription. </a:t>
            </a:r>
          </a:p>
        </p:txBody>
      </p:sp>
      <p:sp>
        <p:nvSpPr>
          <p:cNvPr id="13" name="Rectangle 12">
            <a:extLst>
              <a:ext uri="{FF2B5EF4-FFF2-40B4-BE49-F238E27FC236}">
                <a16:creationId xmlns:a16="http://schemas.microsoft.com/office/drawing/2014/main" id="{7BBBC086-1A3A-44DB-B178-A950183AE925}"/>
              </a:ext>
            </a:extLst>
          </p:cNvPr>
          <p:cNvSpPr/>
          <p:nvPr/>
        </p:nvSpPr>
        <p:spPr>
          <a:xfrm>
            <a:off x="3164767" y="3806003"/>
            <a:ext cx="27779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Drag, drop and connect interface. Data sources with just a drop down; run across any data. </a:t>
            </a:r>
          </a:p>
        </p:txBody>
      </p:sp>
      <p:sp>
        <p:nvSpPr>
          <p:cNvPr id="14" name="Rectangle 13">
            <a:extLst>
              <a:ext uri="{FF2B5EF4-FFF2-40B4-BE49-F238E27FC236}">
                <a16:creationId xmlns:a16="http://schemas.microsoft.com/office/drawing/2014/main" id="{E2BA0539-2015-4F03-9D4C-69AEEE21FDF2}"/>
              </a:ext>
            </a:extLst>
          </p:cNvPr>
          <p:cNvSpPr/>
          <p:nvPr/>
        </p:nvSpPr>
        <p:spPr>
          <a:xfrm>
            <a:off x="5943684" y="3806002"/>
            <a:ext cx="2748591"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Built-in collection of best of breed algorithms with no coding required. Drop in custom R or use popular CRAN packages.</a:t>
            </a:r>
          </a:p>
        </p:txBody>
      </p:sp>
      <p:sp>
        <p:nvSpPr>
          <p:cNvPr id="15" name="Rectangle 14">
            <a:extLst>
              <a:ext uri="{FF2B5EF4-FFF2-40B4-BE49-F238E27FC236}">
                <a16:creationId xmlns:a16="http://schemas.microsoft.com/office/drawing/2014/main" id="{87292E7C-2244-4DD8-8DB0-8ADD44677ACE}"/>
              </a:ext>
            </a:extLst>
          </p:cNvPr>
          <p:cNvSpPr/>
          <p:nvPr/>
        </p:nvSpPr>
        <p:spPr>
          <a:xfrm>
            <a:off x="8723537" y="3806002"/>
            <a:ext cx="2607782"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Operationalize models  as web services with a single click.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Monetize in Machine Learning Marketplace.</a:t>
            </a:r>
          </a:p>
        </p:txBody>
      </p:sp>
      <p:sp>
        <p:nvSpPr>
          <p:cNvPr id="16" name="Title 2">
            <a:extLst>
              <a:ext uri="{FF2B5EF4-FFF2-40B4-BE49-F238E27FC236}">
                <a16:creationId xmlns:a16="http://schemas.microsoft.com/office/drawing/2014/main" id="{8D9D9E3E-D0F4-436A-BEE2-28D7305CF9EF}"/>
              </a:ext>
            </a:extLst>
          </p:cNvPr>
          <p:cNvSpPr>
            <a:spLocks noGrp="1"/>
          </p:cNvSpPr>
          <p:nvPr>
            <p:ph type="title"/>
          </p:nvPr>
        </p:nvSpPr>
        <p:spPr>
          <a:xfrm>
            <a:off x="152400" y="174625"/>
            <a:ext cx="11887200" cy="1009939"/>
          </a:xfrm>
        </p:spPr>
        <p:txBody>
          <a:bodyPr>
            <a:normAutofit/>
          </a:bodyPr>
          <a:lstStyle/>
          <a:p>
            <a:r>
              <a:rPr lang="en-US" sz="5100" dirty="0">
                <a:gradFill>
                  <a:gsLst>
                    <a:gs pos="6195">
                      <a:prstClr val="black"/>
                    </a:gs>
                    <a:gs pos="26000">
                      <a:prstClr val="black"/>
                    </a:gs>
                  </a:gsLst>
                  <a:lin ang="5400000" scaled="0"/>
                </a:gradFill>
                <a:latin typeface="Segoe UI" panose="020B0502040204020203" pitchFamily="34" charset="0"/>
                <a:cs typeface="Segoe UI" panose="020B0502040204020203" pitchFamily="34" charset="0"/>
              </a:rPr>
              <a:t>Microsoft Azure Machine Learning </a:t>
            </a:r>
            <a:endParaRPr lang="en-US"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EB5EBD4B-934D-43B8-814C-9F16597F00DB}"/>
              </a:ext>
            </a:extLst>
          </p:cNvPr>
          <p:cNvSpPr/>
          <p:nvPr/>
        </p:nvSpPr>
        <p:spPr>
          <a:xfrm>
            <a:off x="351069" y="1480391"/>
            <a:ext cx="7597976" cy="584775"/>
          </a:xfrm>
          <a:prstGeom prst="rect">
            <a:avLst/>
          </a:prstGeom>
        </p:spPr>
        <p:txBody>
          <a:bodyPr wrap="square">
            <a:spAutoFit/>
          </a:bodyPr>
          <a:lstStyle/>
          <a:p>
            <a:r>
              <a:rPr lang="en-US" sz="3200" dirty="0">
                <a:gradFill>
                  <a:gsLst>
                    <a:gs pos="6195">
                      <a:prstClr val="black"/>
                    </a:gs>
                    <a:gs pos="26000">
                      <a:prstClr val="black"/>
                    </a:gs>
                  </a:gsLst>
                  <a:lin ang="5400000" scaled="0"/>
                </a:gradFill>
                <a:latin typeface="Segoe UI" panose="020B0502040204020203" pitchFamily="34" charset="0"/>
                <a:cs typeface="Segoe UI" panose="020B0502040204020203" pitchFamily="34" charset="0"/>
              </a:rPr>
              <a:t>Built for a cloud-first, mobile-first world</a:t>
            </a:r>
            <a:endParaRPr lang="en-ZA" sz="3200" dirty="0"/>
          </a:p>
        </p:txBody>
      </p:sp>
    </p:spTree>
    <p:extLst>
      <p:ext uri="{BB962C8B-B14F-4D97-AF65-F5344CB8AC3E}">
        <p14:creationId xmlns:p14="http://schemas.microsoft.com/office/powerpoint/2010/main" val="174004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895F52FD-82F9-4C6F-9DF2-88ADB471E8C1}"/>
              </a:ext>
            </a:extLst>
          </p:cNvPr>
          <p:cNvSpPr txBox="1">
            <a:spLocks/>
          </p:cNvSpPr>
          <p:nvPr/>
        </p:nvSpPr>
        <p:spPr>
          <a:xfrm>
            <a:off x="267630" y="951658"/>
            <a:ext cx="4483734" cy="5788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588"/>
              </a:spcAft>
            </a:pPr>
            <a:r>
              <a:rPr lang="en-US" sz="1765" dirty="0">
                <a:solidFill>
                  <a:srgbClr val="505050"/>
                </a:solidFill>
                <a:latin typeface="Segoe UI"/>
              </a:rPr>
              <a:t>Green Score, Wealth Score, Giving Score</a:t>
            </a:r>
          </a:p>
          <a:p>
            <a:pPr>
              <a:spcBef>
                <a:spcPts val="0"/>
              </a:spcBef>
              <a:spcAft>
                <a:spcPts val="588"/>
              </a:spcAft>
            </a:pPr>
            <a:r>
              <a:rPr lang="en-US" sz="1765" dirty="0">
                <a:solidFill>
                  <a:srgbClr val="505050"/>
                </a:solidFill>
                <a:latin typeface="Segoe UI"/>
              </a:rPr>
              <a:t>Frequently Bought Together API</a:t>
            </a:r>
          </a:p>
          <a:p>
            <a:pPr>
              <a:spcBef>
                <a:spcPts val="0"/>
              </a:spcBef>
              <a:spcAft>
                <a:spcPts val="588"/>
              </a:spcAft>
            </a:pPr>
            <a:r>
              <a:rPr lang="en-US" sz="1765" dirty="0">
                <a:solidFill>
                  <a:srgbClr val="505050"/>
                </a:solidFill>
                <a:latin typeface="Segoe UI"/>
              </a:rPr>
              <a:t>Recommendations API</a:t>
            </a:r>
          </a:p>
          <a:p>
            <a:pPr>
              <a:spcBef>
                <a:spcPts val="0"/>
              </a:spcBef>
              <a:spcAft>
                <a:spcPts val="588"/>
              </a:spcAft>
            </a:pPr>
            <a:r>
              <a:rPr lang="en-US" sz="1765" dirty="0">
                <a:solidFill>
                  <a:srgbClr val="505050"/>
                </a:solidFill>
                <a:latin typeface="Segoe UI"/>
              </a:rPr>
              <a:t>Anomaly Detection API</a:t>
            </a:r>
          </a:p>
          <a:p>
            <a:pPr fontAlgn="b">
              <a:spcBef>
                <a:spcPts val="0"/>
              </a:spcBef>
              <a:spcAft>
                <a:spcPts val="588"/>
              </a:spcAft>
            </a:pPr>
            <a:r>
              <a:rPr lang="en-US" sz="1765" dirty="0">
                <a:solidFill>
                  <a:srgbClr val="505050"/>
                </a:solidFill>
                <a:latin typeface="Segoe UI"/>
              </a:rPr>
              <a:t>Lexicon Based Sentiment Analysis</a:t>
            </a:r>
          </a:p>
          <a:p>
            <a:pPr fontAlgn="b">
              <a:spcBef>
                <a:spcPts val="0"/>
              </a:spcBef>
              <a:spcAft>
                <a:spcPts val="588"/>
              </a:spcAft>
            </a:pPr>
            <a:r>
              <a:rPr lang="en-US" sz="1765" dirty="0">
                <a:solidFill>
                  <a:srgbClr val="505050"/>
                </a:solidFill>
                <a:latin typeface="Segoe UI"/>
              </a:rPr>
              <a:t>Forecasting: Exponential Smoothing</a:t>
            </a:r>
          </a:p>
          <a:p>
            <a:pPr fontAlgn="b">
              <a:spcBef>
                <a:spcPts val="0"/>
              </a:spcBef>
              <a:spcAft>
                <a:spcPts val="588"/>
              </a:spcAft>
            </a:pPr>
            <a:r>
              <a:rPr lang="en-US" sz="1765" dirty="0">
                <a:solidFill>
                  <a:srgbClr val="505050"/>
                </a:solidFill>
                <a:latin typeface="Segoe UI"/>
              </a:rPr>
              <a:t>Forecasting: </a:t>
            </a:r>
            <a:r>
              <a:rPr lang="en-US" sz="1765" dirty="0" err="1">
                <a:solidFill>
                  <a:srgbClr val="505050"/>
                </a:solidFill>
                <a:latin typeface="Segoe UI"/>
              </a:rPr>
              <a:t>ETS+STL</a:t>
            </a:r>
            <a:r>
              <a:rPr lang="en-US" sz="1765" dirty="0">
                <a:solidFill>
                  <a:srgbClr val="505050"/>
                </a:solidFill>
                <a:latin typeface="Segoe UI"/>
              </a:rPr>
              <a:t> </a:t>
            </a:r>
          </a:p>
          <a:p>
            <a:pPr fontAlgn="b">
              <a:spcBef>
                <a:spcPts val="0"/>
              </a:spcBef>
              <a:spcAft>
                <a:spcPts val="588"/>
              </a:spcAft>
            </a:pPr>
            <a:r>
              <a:rPr lang="en-US" sz="1765" dirty="0">
                <a:solidFill>
                  <a:srgbClr val="505050"/>
                </a:solidFill>
                <a:latin typeface="Segoe UI"/>
              </a:rPr>
              <a:t>Forecasting: </a:t>
            </a:r>
            <a:r>
              <a:rPr lang="en-US" sz="1765" dirty="0" err="1">
                <a:solidFill>
                  <a:srgbClr val="505050"/>
                </a:solidFill>
                <a:latin typeface="Segoe UI"/>
              </a:rPr>
              <a:t>AutoRegressive</a:t>
            </a:r>
            <a:r>
              <a:rPr lang="en-US" sz="1765" dirty="0">
                <a:solidFill>
                  <a:srgbClr val="505050"/>
                </a:solidFill>
                <a:latin typeface="Segoe UI"/>
              </a:rPr>
              <a:t> Integrated </a:t>
            </a:r>
            <a:br>
              <a:rPr lang="en-US" sz="1765" dirty="0">
                <a:solidFill>
                  <a:srgbClr val="505050"/>
                </a:solidFill>
                <a:latin typeface="Segoe UI"/>
              </a:rPr>
            </a:br>
            <a:r>
              <a:rPr lang="en-US" sz="1765" dirty="0">
                <a:solidFill>
                  <a:srgbClr val="505050"/>
                </a:solidFill>
                <a:latin typeface="Segoe UI"/>
              </a:rPr>
              <a:t>Moving Average (ARIMA)</a:t>
            </a:r>
          </a:p>
          <a:p>
            <a:pPr fontAlgn="b">
              <a:spcBef>
                <a:spcPts val="0"/>
              </a:spcBef>
              <a:spcAft>
                <a:spcPts val="588"/>
              </a:spcAft>
            </a:pPr>
            <a:r>
              <a:rPr lang="en-US" sz="1765" dirty="0">
                <a:solidFill>
                  <a:srgbClr val="505050"/>
                </a:solidFill>
                <a:latin typeface="Segoe UI"/>
              </a:rPr>
              <a:t>Binary Classifier API</a:t>
            </a:r>
          </a:p>
          <a:p>
            <a:pPr fontAlgn="b">
              <a:spcBef>
                <a:spcPts val="0"/>
              </a:spcBef>
              <a:spcAft>
                <a:spcPts val="588"/>
              </a:spcAft>
            </a:pPr>
            <a:r>
              <a:rPr lang="en-US" sz="1765" dirty="0">
                <a:solidFill>
                  <a:srgbClr val="505050"/>
                </a:solidFill>
                <a:latin typeface="Segoe UI"/>
              </a:rPr>
              <a:t>Cluster Model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rPr>
              <a:t>Multivariate Linear Regression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cs typeface="Segoe UI Semibold" panose="020B0702040204020203" pitchFamily="34" charset="0"/>
              </a:rPr>
              <a:t>Multivariate Linear Regression API</a:t>
            </a:r>
          </a:p>
          <a:p>
            <a:pPr fontAlgn="b">
              <a:spcBef>
                <a:spcPts val="0"/>
              </a:spcBef>
              <a:spcAft>
                <a:spcPts val="588"/>
              </a:spcAft>
            </a:pPr>
            <a:r>
              <a:rPr lang="en-US" sz="1765" dirty="0">
                <a:solidFill>
                  <a:srgbClr val="505050"/>
                </a:solidFill>
                <a:latin typeface="Segoe UI"/>
                <a:cs typeface="Segoe UI Semibold" panose="020B0702040204020203" pitchFamily="34" charset="0"/>
              </a:rPr>
              <a:t>Normal Distribution Quantile Calculator</a:t>
            </a:r>
          </a:p>
          <a:p>
            <a:pPr fontAlgn="b">
              <a:spcBef>
                <a:spcPts val="0"/>
              </a:spcBef>
              <a:spcAft>
                <a:spcPts val="588"/>
              </a:spcAft>
            </a:pPr>
            <a:r>
              <a:rPr lang="en-US" sz="1765" dirty="0">
                <a:solidFill>
                  <a:srgbClr val="505050"/>
                </a:solidFill>
                <a:latin typeface="Segoe UI"/>
                <a:cs typeface="Segoe UI Semibold" panose="020B0702040204020203" pitchFamily="34" charset="0"/>
              </a:rPr>
              <a:t>Binomial Distribution Quantile Calculator</a:t>
            </a:r>
          </a:p>
          <a:p>
            <a:pPr fontAlgn="b">
              <a:spcBef>
                <a:spcPts val="0"/>
              </a:spcBef>
              <a:spcAft>
                <a:spcPts val="588"/>
              </a:spcAft>
            </a:pPr>
            <a:r>
              <a:rPr lang="en-US" sz="1765" dirty="0">
                <a:gradFill>
                  <a:gsLst>
                    <a:gs pos="1250">
                      <a:schemeClr val="accent4"/>
                    </a:gs>
                    <a:gs pos="100000">
                      <a:schemeClr val="accent4"/>
                    </a:gs>
                  </a:gsLst>
                  <a:lin ang="5400000" scaled="0"/>
                </a:gradFill>
                <a:latin typeface="Segoe UI Semibold" panose="020B0702040204020203" pitchFamily="34" charset="0"/>
                <a:cs typeface="Segoe UI Semibold" panose="020B0702040204020203" pitchFamily="34" charset="0"/>
              </a:rPr>
              <a:t>And more on </a:t>
            </a:r>
            <a:r>
              <a:rPr lang="en-US" sz="1765" dirty="0">
                <a:solidFill>
                  <a:srgbClr val="505050"/>
                </a:solidFill>
                <a:latin typeface="Segoe UI Semibold" panose="020B0702040204020203" pitchFamily="34" charset="0"/>
                <a:cs typeface="Segoe UI Semibold" panose="020B0702040204020203" pitchFamily="34" charset="0"/>
              </a:rPr>
              <a:t>datamarket.azure.com</a:t>
            </a:r>
          </a:p>
        </p:txBody>
      </p:sp>
      <p:sp>
        <p:nvSpPr>
          <p:cNvPr id="4" name="Rectangle 3">
            <a:extLst>
              <a:ext uri="{FF2B5EF4-FFF2-40B4-BE49-F238E27FC236}">
                <a16:creationId xmlns:a16="http://schemas.microsoft.com/office/drawing/2014/main" id="{D54B4F2F-F7C1-4BDA-A512-729CFE7012D3}"/>
              </a:ext>
            </a:extLst>
          </p:cNvPr>
          <p:cNvSpPr/>
          <p:nvPr/>
        </p:nvSpPr>
        <p:spPr>
          <a:xfrm>
            <a:off x="663737" y="76427"/>
            <a:ext cx="3659976" cy="802079"/>
          </a:xfrm>
          <a:prstGeom prst="rect">
            <a:avLst/>
          </a:prstGeom>
        </p:spPr>
        <p:txBody>
          <a:bodyPr wrap="none">
            <a:spAutoFit/>
          </a:bodyPr>
          <a:lstStyle/>
          <a:p>
            <a:r>
              <a:rPr lang="en-US" sz="4612" dirty="0">
                <a:latin typeface="Segoe UI" panose="020B0502040204020203" pitchFamily="34" charset="0"/>
                <a:ea typeface="+mj-ea"/>
                <a:cs typeface="Segoe UI" panose="020B0502040204020203" pitchFamily="34" charset="0"/>
              </a:rPr>
              <a:t>API examples</a:t>
            </a:r>
            <a:endParaRPr lang="en-US"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ED12E79C-5DB3-4E96-AFE0-142A3D3522DA}"/>
              </a:ext>
            </a:extLst>
          </p:cNvPr>
          <p:cNvSpPr/>
          <p:nvPr/>
        </p:nvSpPr>
        <p:spPr bwMode="auto">
          <a:xfrm>
            <a:off x="4751364" y="487"/>
            <a:ext cx="104712" cy="6857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3E5ABF77-0748-4C9F-9CA8-5E56B171AA8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56077" y="1"/>
            <a:ext cx="7335924" cy="6144321"/>
          </a:xfrm>
          <a:prstGeom prst="rect">
            <a:avLst/>
          </a:prstGeom>
        </p:spPr>
      </p:pic>
    </p:spTree>
    <p:extLst>
      <p:ext uri="{BB962C8B-B14F-4D97-AF65-F5344CB8AC3E}">
        <p14:creationId xmlns:p14="http://schemas.microsoft.com/office/powerpoint/2010/main" val="15546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0D9F-AC19-4398-ADF5-695F8C024AE5}"/>
              </a:ext>
            </a:extLst>
          </p:cNvPr>
          <p:cNvSpPr>
            <a:spLocks noGrp="1"/>
          </p:cNvSpPr>
          <p:nvPr>
            <p:ph type="title"/>
          </p:nvPr>
        </p:nvSpPr>
        <p:spPr/>
        <p:txBody>
          <a:bodyPr/>
          <a:lstStyle/>
          <a:p>
            <a:r>
              <a:rPr lang="en-ZA" dirty="0">
                <a:latin typeface="Segoe UI" panose="020B0502040204020203" pitchFamily="34" charset="0"/>
                <a:cs typeface="Segoe UI" panose="020B0502040204020203" pitchFamily="34" charset="0"/>
              </a:rPr>
              <a:t>How to start Machine Learning</a:t>
            </a:r>
          </a:p>
        </p:txBody>
      </p:sp>
      <p:sp>
        <p:nvSpPr>
          <p:cNvPr id="3" name="Content Placeholder 2">
            <a:extLst>
              <a:ext uri="{FF2B5EF4-FFF2-40B4-BE49-F238E27FC236}">
                <a16:creationId xmlns:a16="http://schemas.microsoft.com/office/drawing/2014/main" id="{6DF6A485-1A10-4764-8FC4-48DE753A9276}"/>
              </a:ext>
            </a:extLst>
          </p:cNvPr>
          <p:cNvSpPr>
            <a:spLocks noGrp="1"/>
          </p:cNvSpPr>
          <p:nvPr>
            <p:ph idx="1"/>
          </p:nvPr>
        </p:nvSpPr>
        <p:spPr/>
        <p:txBody>
          <a:bodyPr/>
          <a:lstStyle/>
          <a:p>
            <a:pPr marL="0" indent="0">
              <a:buNone/>
            </a:pPr>
            <a:r>
              <a:rPr lang="en-ZA" dirty="0">
                <a:latin typeface="Segoe UI" panose="020B0502040204020203" pitchFamily="34" charset="0"/>
                <a:cs typeface="Segoe UI" panose="020B0502040204020203" pitchFamily="34" charset="0"/>
              </a:rPr>
              <a:t>Azure Machine Learning Studio </a:t>
            </a:r>
          </a:p>
          <a:p>
            <a:endParaRPr lang="en-ZA" dirty="0">
              <a:latin typeface="Segoe UI" panose="020B0502040204020203" pitchFamily="34" charset="0"/>
              <a:cs typeface="Segoe UI" panose="020B0502040204020203" pitchFamily="34" charset="0"/>
            </a:endParaRPr>
          </a:p>
          <a:p>
            <a:r>
              <a:rPr lang="en-ZA" dirty="0">
                <a:latin typeface="Segoe UI" panose="020B0502040204020203" pitchFamily="34" charset="0"/>
                <a:cs typeface="Segoe UI" panose="020B0502040204020203" pitchFamily="34" charset="0"/>
              </a:rPr>
              <a:t>Browser-based, visual drag-and-drop authoring environment </a:t>
            </a:r>
          </a:p>
          <a:p>
            <a:endParaRPr lang="en-ZA" dirty="0">
              <a:latin typeface="Segoe UI" panose="020B0502040204020203" pitchFamily="34" charset="0"/>
              <a:cs typeface="Segoe UI" panose="020B0502040204020203" pitchFamily="34" charset="0"/>
            </a:endParaRPr>
          </a:p>
          <a:p>
            <a:r>
              <a:rPr lang="en-ZA" dirty="0">
                <a:latin typeface="Segoe UI" panose="020B0502040204020203" pitchFamily="34" charset="0"/>
                <a:cs typeface="Segoe UI" panose="020B0502040204020203" pitchFamily="34" charset="0"/>
              </a:rPr>
              <a:t>No coding</a:t>
            </a:r>
          </a:p>
        </p:txBody>
      </p:sp>
    </p:spTree>
    <p:extLst>
      <p:ext uri="{BB962C8B-B14F-4D97-AF65-F5344CB8AC3E}">
        <p14:creationId xmlns:p14="http://schemas.microsoft.com/office/powerpoint/2010/main" val="172367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482F7C-F8AC-4A76-938A-79F89B2E61E5}"/>
              </a:ext>
            </a:extLst>
          </p:cNvPr>
          <p:cNvPicPr>
            <a:picLocks noChangeAspect="1"/>
          </p:cNvPicPr>
          <p:nvPr/>
        </p:nvPicPr>
        <p:blipFill>
          <a:blip r:embed="rId3"/>
          <a:stretch>
            <a:fillRect/>
          </a:stretch>
        </p:blipFill>
        <p:spPr>
          <a:xfrm>
            <a:off x="4805916" y="1127052"/>
            <a:ext cx="7386084" cy="5049911"/>
          </a:xfrm>
          <a:prstGeom prst="rect">
            <a:avLst/>
          </a:prstGeom>
        </p:spPr>
      </p:pic>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a:xfrm>
            <a:off x="838200" y="365126"/>
            <a:ext cx="10515600" cy="761926"/>
          </a:xfrm>
        </p:spPr>
        <p:txBody>
          <a:bodyPr/>
          <a:lstStyle/>
          <a:p>
            <a:r>
              <a:rPr lang="en-ZA" dirty="0">
                <a:latin typeface="Segoe UI" panose="020B0502040204020203" pitchFamily="34" charset="0"/>
                <a:cs typeface="Segoe UI" panose="020B0502040204020203" pitchFamily="34" charset="0"/>
              </a:rPr>
              <a:t>Machine Learning Studio</a:t>
            </a:r>
            <a:endParaRPr lang="en-ZA" dirty="0"/>
          </a:p>
        </p:txBody>
      </p:sp>
      <p:sp>
        <p:nvSpPr>
          <p:cNvPr id="4" name="Content Placeholder 3">
            <a:extLst>
              <a:ext uri="{FF2B5EF4-FFF2-40B4-BE49-F238E27FC236}">
                <a16:creationId xmlns:a16="http://schemas.microsoft.com/office/drawing/2014/main" id="{CD51D047-2943-435A-BA96-6F0CD5904C78}"/>
              </a:ext>
            </a:extLst>
          </p:cNvPr>
          <p:cNvSpPr>
            <a:spLocks noGrp="1"/>
          </p:cNvSpPr>
          <p:nvPr>
            <p:ph idx="1"/>
          </p:nvPr>
        </p:nvSpPr>
        <p:spPr>
          <a:xfrm>
            <a:off x="425303" y="1496024"/>
            <a:ext cx="4380614" cy="4680939"/>
          </a:xfrm>
        </p:spPr>
        <p:txBody>
          <a:bodyPr>
            <a:normAutofit fontScale="77500" lnSpcReduction="20000"/>
          </a:bodyPr>
          <a:lstStyle/>
          <a:p>
            <a:pPr marL="0" indent="0">
              <a:buNone/>
            </a:pPr>
            <a:r>
              <a:rPr lang="en-ZA" dirty="0">
                <a:latin typeface="Segoe UI" panose="020B0502040204020203" pitchFamily="34" charset="0"/>
                <a:cs typeface="Segoe UI" panose="020B0502040204020203" pitchFamily="34" charset="0"/>
              </a:rPr>
              <a:t>Platform for emerging data scientists to graphically build and deploy experiments.</a:t>
            </a:r>
          </a:p>
          <a:p>
            <a:r>
              <a:rPr lang="en-ZA" dirty="0">
                <a:latin typeface="Segoe UI" panose="020B0502040204020203" pitchFamily="34" charset="0"/>
                <a:cs typeface="Segoe UI" panose="020B0502040204020203" pitchFamily="34" charset="0"/>
              </a:rPr>
              <a:t>Rapid experiment composition</a:t>
            </a:r>
          </a:p>
          <a:p>
            <a:r>
              <a:rPr lang="en-ZA" dirty="0">
                <a:latin typeface="Segoe UI" panose="020B0502040204020203" pitchFamily="34" charset="0"/>
                <a:cs typeface="Segoe UI" panose="020B0502040204020203" pitchFamily="34" charset="0"/>
              </a:rPr>
              <a:t>100’s easily configured modules for data prep, training, evaluation</a:t>
            </a:r>
          </a:p>
          <a:p>
            <a:r>
              <a:rPr lang="en-ZA" dirty="0">
                <a:latin typeface="Segoe UI" panose="020B0502040204020203" pitchFamily="34" charset="0"/>
                <a:cs typeface="Segoe UI" panose="020B0502040204020203" pitchFamily="34" charset="0"/>
              </a:rPr>
              <a:t>Extensibility through R &amp; Python</a:t>
            </a:r>
          </a:p>
          <a:p>
            <a:r>
              <a:rPr lang="en-ZA" dirty="0">
                <a:latin typeface="Segoe UI" panose="020B0502040204020203" pitchFamily="34" charset="0"/>
                <a:cs typeface="Segoe UI" panose="020B0502040204020203" pitchFamily="34" charset="0"/>
              </a:rPr>
              <a:t>Serverless training and deployment</a:t>
            </a:r>
          </a:p>
          <a:p>
            <a:pPr marL="0" indent="0">
              <a:buNone/>
            </a:pPr>
            <a:r>
              <a:rPr lang="en-ZA" dirty="0">
                <a:latin typeface="Segoe UI" panose="020B0502040204020203" pitchFamily="34" charset="0"/>
                <a:cs typeface="Segoe UI" panose="020B0502040204020203" pitchFamily="34" charset="0"/>
              </a:rPr>
              <a:t>Some numbers:</a:t>
            </a:r>
          </a:p>
          <a:p>
            <a:r>
              <a:rPr lang="en-ZA" dirty="0">
                <a:latin typeface="Segoe UI" panose="020B0502040204020203" pitchFamily="34" charset="0"/>
                <a:cs typeface="Segoe UI" panose="020B0502040204020203" pitchFamily="34" charset="0"/>
              </a:rPr>
              <a:t>100’s of thousands of deployed models serving billions of requests</a:t>
            </a:r>
          </a:p>
        </p:txBody>
      </p:sp>
    </p:spTree>
    <p:extLst>
      <p:ext uri="{BB962C8B-B14F-4D97-AF65-F5344CB8AC3E}">
        <p14:creationId xmlns:p14="http://schemas.microsoft.com/office/powerpoint/2010/main" val="396874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4B268E-C207-4AD8-B529-EFF19DA532A5}"/>
              </a:ext>
            </a:extLst>
          </p:cNvPr>
          <p:cNvPicPr>
            <a:picLocks noChangeAspect="1"/>
          </p:cNvPicPr>
          <p:nvPr/>
        </p:nvPicPr>
        <p:blipFill>
          <a:blip r:embed="rId3"/>
          <a:stretch>
            <a:fillRect/>
          </a:stretch>
        </p:blipFill>
        <p:spPr>
          <a:xfrm>
            <a:off x="5220586" y="0"/>
            <a:ext cx="6687880" cy="6176962"/>
          </a:xfrm>
          <a:prstGeom prst="rect">
            <a:avLst/>
          </a:prstGeom>
        </p:spPr>
      </p:pic>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p:txBody>
          <a:bodyPr/>
          <a:lstStyle/>
          <a:p>
            <a:r>
              <a:rPr lang="en-ZA" dirty="0">
                <a:latin typeface="Segoe UI" panose="020B0502040204020203" pitchFamily="34" charset="0"/>
                <a:cs typeface="Segoe UI" panose="020B0502040204020203" pitchFamily="34" charset="0"/>
              </a:rPr>
              <a:t>Why Intelligent Edge?</a:t>
            </a:r>
          </a:p>
        </p:txBody>
      </p:sp>
      <p:sp>
        <p:nvSpPr>
          <p:cNvPr id="4" name="Content Placeholder 3">
            <a:extLst>
              <a:ext uri="{FF2B5EF4-FFF2-40B4-BE49-F238E27FC236}">
                <a16:creationId xmlns:a16="http://schemas.microsoft.com/office/drawing/2014/main" id="{CD51D047-2943-435A-BA96-6F0CD5904C78}"/>
              </a:ext>
            </a:extLst>
          </p:cNvPr>
          <p:cNvSpPr>
            <a:spLocks noGrp="1"/>
          </p:cNvSpPr>
          <p:nvPr>
            <p:ph idx="1"/>
          </p:nvPr>
        </p:nvSpPr>
        <p:spPr>
          <a:xfrm>
            <a:off x="531628" y="1605515"/>
            <a:ext cx="4795284" cy="4571447"/>
          </a:xfrm>
        </p:spPr>
        <p:txBody>
          <a:bodyPr>
            <a:normAutofit fontScale="70000" lnSpcReduction="20000"/>
          </a:bodyPr>
          <a:lstStyle/>
          <a:p>
            <a:pPr marL="0" indent="0">
              <a:buNone/>
            </a:pPr>
            <a:r>
              <a:rPr lang="en-ZA" dirty="0">
                <a:latin typeface="Segoe UI" panose="020B0502040204020203" pitchFamily="34" charset="0"/>
                <a:cs typeface="Segoe UI" panose="020B0502040204020203" pitchFamily="34" charset="0"/>
              </a:rPr>
              <a:t>High-speed data processing, analytics and shorter response times are more essential than ever.</a:t>
            </a:r>
          </a:p>
          <a:p>
            <a:pPr marL="0" indent="0">
              <a:buNone/>
            </a:pPr>
            <a:r>
              <a:rPr lang="en-ZA" dirty="0">
                <a:latin typeface="Segoe UI" panose="020B0502040204020203" pitchFamily="34" charset="0"/>
                <a:cs typeface="Segoe UI" panose="020B0502040204020203" pitchFamily="34" charset="0"/>
              </a:rPr>
              <a:t>Intelligent Cloud</a:t>
            </a:r>
          </a:p>
          <a:p>
            <a:r>
              <a:rPr lang="en-ZA" dirty="0">
                <a:latin typeface="Segoe UI" panose="020B0502040204020203" pitchFamily="34" charset="0"/>
                <a:cs typeface="Segoe UI" panose="020B0502040204020203" pitchFamily="34" charset="0"/>
              </a:rPr>
              <a:t>Business agility and scalability: unlimited computing power available on demand.</a:t>
            </a:r>
          </a:p>
          <a:p>
            <a:pPr marL="0" indent="0">
              <a:buNone/>
            </a:pPr>
            <a:r>
              <a:rPr lang="en-ZA" dirty="0">
                <a:latin typeface="Segoe UI" panose="020B0502040204020203" pitchFamily="34" charset="0"/>
                <a:cs typeface="Segoe UI" panose="020B0502040204020203" pitchFamily="34" charset="0"/>
              </a:rPr>
              <a:t>Intelligent Edge</a:t>
            </a:r>
          </a:p>
          <a:p>
            <a:r>
              <a:rPr lang="en-ZA" dirty="0">
                <a:latin typeface="Segoe UI" panose="020B0502040204020203" pitchFamily="34" charset="0"/>
                <a:cs typeface="Segoe UI" panose="020B0502040204020203" pitchFamily="34" charset="0"/>
              </a:rPr>
              <a:t>Can handle priority-one tasks locally even without cloud connection.</a:t>
            </a:r>
          </a:p>
          <a:p>
            <a:r>
              <a:rPr lang="en-ZA" dirty="0">
                <a:latin typeface="Segoe UI" panose="020B0502040204020203" pitchFamily="34" charset="0"/>
                <a:cs typeface="Segoe UI" panose="020B0502040204020203" pitchFamily="34" charset="0"/>
              </a:rPr>
              <a:t>Can handle generated data that is too large to pull rapidly from the cloud.</a:t>
            </a:r>
          </a:p>
          <a:p>
            <a:r>
              <a:rPr lang="en-ZA" dirty="0">
                <a:latin typeface="Segoe UI" panose="020B0502040204020203" pitchFamily="34" charset="0"/>
                <a:cs typeface="Segoe UI" panose="020B0502040204020203" pitchFamily="34" charset="0"/>
              </a:rPr>
              <a:t>Enables real-time processing through intelligence in or near to local devices.</a:t>
            </a:r>
          </a:p>
          <a:p>
            <a:r>
              <a:rPr lang="en-ZA" dirty="0">
                <a:latin typeface="Segoe UI" panose="020B0502040204020203" pitchFamily="34" charset="0"/>
                <a:cs typeface="Segoe UI" panose="020B0502040204020203" pitchFamily="34" charset="0"/>
              </a:rPr>
              <a:t>Flexibility to accommodate data privacy related requirements.</a:t>
            </a:r>
          </a:p>
        </p:txBody>
      </p:sp>
    </p:spTree>
    <p:extLst>
      <p:ext uri="{BB962C8B-B14F-4D97-AF65-F5344CB8AC3E}">
        <p14:creationId xmlns:p14="http://schemas.microsoft.com/office/powerpoint/2010/main" val="8342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0D9F-AC19-4398-ADF5-695F8C024AE5}"/>
              </a:ext>
            </a:extLst>
          </p:cNvPr>
          <p:cNvSpPr>
            <a:spLocks noGrp="1"/>
          </p:cNvSpPr>
          <p:nvPr>
            <p:ph type="title"/>
          </p:nvPr>
        </p:nvSpPr>
        <p:spPr>
          <a:xfrm>
            <a:off x="838200" y="365126"/>
            <a:ext cx="10515600" cy="1367982"/>
          </a:xfrm>
        </p:spPr>
        <p:txBody>
          <a:bodyPr/>
          <a:lstStyle/>
          <a:p>
            <a:r>
              <a:rPr lang="en-ZA" dirty="0">
                <a:latin typeface="Segoe UI" panose="020B0502040204020203" pitchFamily="34" charset="0"/>
                <a:cs typeface="Segoe UI" panose="020B0502040204020203" pitchFamily="34" charset="0"/>
              </a:rPr>
              <a:t>Innovate Across Your Business</a:t>
            </a:r>
          </a:p>
        </p:txBody>
      </p:sp>
      <p:pic>
        <p:nvPicPr>
          <p:cNvPr id="9" name="Picture 8">
            <a:extLst>
              <a:ext uri="{FF2B5EF4-FFF2-40B4-BE49-F238E27FC236}">
                <a16:creationId xmlns:a16="http://schemas.microsoft.com/office/drawing/2014/main" id="{52746A28-2AA8-4F5D-9B91-9CDF5BD07FB6}"/>
              </a:ext>
            </a:extLst>
          </p:cNvPr>
          <p:cNvPicPr>
            <a:picLocks noChangeAspect="1"/>
          </p:cNvPicPr>
          <p:nvPr/>
        </p:nvPicPr>
        <p:blipFill>
          <a:blip r:embed="rId3"/>
          <a:stretch>
            <a:fillRect/>
          </a:stretch>
        </p:blipFill>
        <p:spPr>
          <a:xfrm>
            <a:off x="3959577" y="2039937"/>
            <a:ext cx="1990725" cy="4267200"/>
          </a:xfrm>
          <a:prstGeom prst="rect">
            <a:avLst/>
          </a:prstGeom>
        </p:spPr>
      </p:pic>
      <p:pic>
        <p:nvPicPr>
          <p:cNvPr id="10" name="Picture 9">
            <a:extLst>
              <a:ext uri="{FF2B5EF4-FFF2-40B4-BE49-F238E27FC236}">
                <a16:creationId xmlns:a16="http://schemas.microsoft.com/office/drawing/2014/main" id="{8E2571A0-6ABF-41D4-9595-D9876CDC4E21}"/>
              </a:ext>
            </a:extLst>
          </p:cNvPr>
          <p:cNvPicPr>
            <a:picLocks noChangeAspect="1"/>
          </p:cNvPicPr>
          <p:nvPr/>
        </p:nvPicPr>
        <p:blipFill>
          <a:blip r:embed="rId4"/>
          <a:stretch>
            <a:fillRect/>
          </a:stretch>
        </p:blipFill>
        <p:spPr>
          <a:xfrm>
            <a:off x="2361317" y="2078037"/>
            <a:ext cx="1598261" cy="4305300"/>
          </a:xfrm>
          <a:prstGeom prst="rect">
            <a:avLst/>
          </a:prstGeom>
        </p:spPr>
      </p:pic>
      <p:pic>
        <p:nvPicPr>
          <p:cNvPr id="11" name="Picture 10">
            <a:extLst>
              <a:ext uri="{FF2B5EF4-FFF2-40B4-BE49-F238E27FC236}">
                <a16:creationId xmlns:a16="http://schemas.microsoft.com/office/drawing/2014/main" id="{BBB8AAE5-88E2-46EF-8FD5-297D9F4B54FB}"/>
              </a:ext>
            </a:extLst>
          </p:cNvPr>
          <p:cNvPicPr>
            <a:picLocks noChangeAspect="1"/>
          </p:cNvPicPr>
          <p:nvPr/>
        </p:nvPicPr>
        <p:blipFill>
          <a:blip r:embed="rId5"/>
          <a:stretch>
            <a:fillRect/>
          </a:stretch>
        </p:blipFill>
        <p:spPr>
          <a:xfrm>
            <a:off x="141992" y="2139950"/>
            <a:ext cx="2219325" cy="4181475"/>
          </a:xfrm>
          <a:prstGeom prst="rect">
            <a:avLst/>
          </a:prstGeom>
        </p:spPr>
      </p:pic>
      <p:pic>
        <p:nvPicPr>
          <p:cNvPr id="12" name="Picture 11">
            <a:extLst>
              <a:ext uri="{FF2B5EF4-FFF2-40B4-BE49-F238E27FC236}">
                <a16:creationId xmlns:a16="http://schemas.microsoft.com/office/drawing/2014/main" id="{5796373B-30DA-4C27-A262-E9B8A720543B}"/>
              </a:ext>
            </a:extLst>
          </p:cNvPr>
          <p:cNvPicPr>
            <a:picLocks noChangeAspect="1"/>
          </p:cNvPicPr>
          <p:nvPr/>
        </p:nvPicPr>
        <p:blipFill>
          <a:blip r:embed="rId6"/>
          <a:stretch>
            <a:fillRect/>
          </a:stretch>
        </p:blipFill>
        <p:spPr>
          <a:xfrm>
            <a:off x="6173343" y="2036319"/>
            <a:ext cx="1790525" cy="4305300"/>
          </a:xfrm>
          <a:prstGeom prst="rect">
            <a:avLst/>
          </a:prstGeom>
        </p:spPr>
      </p:pic>
      <p:pic>
        <p:nvPicPr>
          <p:cNvPr id="13" name="Picture 12">
            <a:extLst>
              <a:ext uri="{FF2B5EF4-FFF2-40B4-BE49-F238E27FC236}">
                <a16:creationId xmlns:a16="http://schemas.microsoft.com/office/drawing/2014/main" id="{AFAE8E15-9344-4ED3-9154-DE364802201D}"/>
              </a:ext>
            </a:extLst>
          </p:cNvPr>
          <p:cNvPicPr>
            <a:picLocks noChangeAspect="1"/>
          </p:cNvPicPr>
          <p:nvPr/>
        </p:nvPicPr>
        <p:blipFill>
          <a:blip r:embed="rId7"/>
          <a:stretch>
            <a:fillRect/>
          </a:stretch>
        </p:blipFill>
        <p:spPr>
          <a:xfrm>
            <a:off x="8209583" y="2000471"/>
            <a:ext cx="1955977" cy="4295775"/>
          </a:xfrm>
          <a:prstGeom prst="rect">
            <a:avLst/>
          </a:prstGeom>
        </p:spPr>
      </p:pic>
      <p:pic>
        <p:nvPicPr>
          <p:cNvPr id="14" name="Picture 13">
            <a:extLst>
              <a:ext uri="{FF2B5EF4-FFF2-40B4-BE49-F238E27FC236}">
                <a16:creationId xmlns:a16="http://schemas.microsoft.com/office/drawing/2014/main" id="{A0994F7D-95EF-4745-88FB-109484DCC35E}"/>
              </a:ext>
            </a:extLst>
          </p:cNvPr>
          <p:cNvPicPr>
            <a:picLocks noChangeAspect="1"/>
          </p:cNvPicPr>
          <p:nvPr/>
        </p:nvPicPr>
        <p:blipFill>
          <a:blip r:embed="rId8"/>
          <a:stretch>
            <a:fillRect/>
          </a:stretch>
        </p:blipFill>
        <p:spPr>
          <a:xfrm>
            <a:off x="10223149" y="2058987"/>
            <a:ext cx="1817250" cy="4343400"/>
          </a:xfrm>
          <a:prstGeom prst="rect">
            <a:avLst/>
          </a:prstGeom>
        </p:spPr>
      </p:pic>
    </p:spTree>
    <p:extLst>
      <p:ext uri="{BB962C8B-B14F-4D97-AF65-F5344CB8AC3E}">
        <p14:creationId xmlns:p14="http://schemas.microsoft.com/office/powerpoint/2010/main" val="232518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a:xfrm>
            <a:off x="350874" y="127591"/>
            <a:ext cx="11002926" cy="616689"/>
          </a:xfrm>
        </p:spPr>
        <p:txBody>
          <a:bodyPr>
            <a:normAutofit fontScale="90000"/>
          </a:bodyPr>
          <a:lstStyle/>
          <a:p>
            <a:r>
              <a:rPr lang="en-ZA" dirty="0">
                <a:latin typeface="Segoe UI" panose="020B0502040204020203" pitchFamily="34" charset="0"/>
                <a:cs typeface="Segoe UI" panose="020B0502040204020203" pitchFamily="34" charset="0"/>
              </a:rPr>
              <a:t>Recap</a:t>
            </a:r>
          </a:p>
        </p:txBody>
      </p:sp>
      <p:pic>
        <p:nvPicPr>
          <p:cNvPr id="2" name="AzureMachineLearning_high">
            <a:hlinkClick r:id="" action="ppaction://media"/>
            <a:extLst>
              <a:ext uri="{FF2B5EF4-FFF2-40B4-BE49-F238E27FC236}">
                <a16:creationId xmlns:a16="http://schemas.microsoft.com/office/drawing/2014/main" id="{372ECFF3-81C4-4281-8DC5-521AFAE7AE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18437" y="744280"/>
            <a:ext cx="9658323" cy="5432684"/>
          </a:xfrm>
        </p:spPr>
      </p:pic>
    </p:spTree>
    <p:extLst>
      <p:ext uri="{BB962C8B-B14F-4D97-AF65-F5344CB8AC3E}">
        <p14:creationId xmlns:p14="http://schemas.microsoft.com/office/powerpoint/2010/main" val="170343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afterEffect">
                                  <p:stCondLst>
                                    <p:cond delay="0"/>
                                  </p:stCondLst>
                                  <p:childTnLst>
                                    <p:cmd type="call" cmd="playFrom(0.0)">
                                      <p:cBhvr>
                                        <p:cTn id="12" dur="10"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4EAA32-09DF-4E70-80F0-BFB43B7E446F}"/>
              </a:ext>
            </a:extLst>
          </p:cNvPr>
          <p:cNvPicPr>
            <a:picLocks noChangeAspect="1"/>
          </p:cNvPicPr>
          <p:nvPr/>
        </p:nvPicPr>
        <p:blipFill rotWithShape="1">
          <a:blip r:embed="rId3"/>
          <a:srcRect t="1839" r="-2" b="-2"/>
          <a:stretch/>
        </p:blipFill>
        <p:spPr>
          <a:xfrm>
            <a:off x="4639056" y="10"/>
            <a:ext cx="7552944" cy="6857990"/>
          </a:xfrm>
          <a:prstGeom prst="rect">
            <a:avLst/>
          </a:prstGeom>
          <a:effectLst/>
        </p:spPr>
      </p:pic>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a:xfrm>
            <a:off x="648928" y="629266"/>
            <a:ext cx="4603555" cy="1676603"/>
          </a:xfrm>
        </p:spPr>
        <p:txBody>
          <a:bodyPr>
            <a:normAutofit/>
          </a:bodyPr>
          <a:lstStyle/>
          <a:p>
            <a:r>
              <a:rPr lang="en-ZA" sz="3700">
                <a:latin typeface="Segoe UI" panose="020B0502040204020203" pitchFamily="34" charset="0"/>
                <a:cs typeface="Segoe UI" panose="020B0502040204020203" pitchFamily="34" charset="0"/>
              </a:rPr>
              <a:t>Azure DevOps &amp; Azure DevTest Labs</a:t>
            </a:r>
          </a:p>
        </p:txBody>
      </p:sp>
      <p:sp>
        <p:nvSpPr>
          <p:cNvPr id="4" name="Content Placeholder 3">
            <a:extLst>
              <a:ext uri="{FF2B5EF4-FFF2-40B4-BE49-F238E27FC236}">
                <a16:creationId xmlns:a16="http://schemas.microsoft.com/office/drawing/2014/main" id="{CD51D047-2943-435A-BA96-6F0CD5904C78}"/>
              </a:ext>
            </a:extLst>
          </p:cNvPr>
          <p:cNvSpPr>
            <a:spLocks noGrp="1"/>
          </p:cNvSpPr>
          <p:nvPr>
            <p:ph idx="1"/>
          </p:nvPr>
        </p:nvSpPr>
        <p:spPr>
          <a:xfrm>
            <a:off x="648931" y="2438400"/>
            <a:ext cx="3651466" cy="3785419"/>
          </a:xfrm>
        </p:spPr>
        <p:txBody>
          <a:bodyPr>
            <a:normAutofit/>
          </a:bodyPr>
          <a:lstStyle/>
          <a:p>
            <a:pPr marL="0" indent="0">
              <a:buNone/>
            </a:pPr>
            <a:r>
              <a:rPr lang="en-ZA" sz="1800" dirty="0"/>
              <a:t>What is DevOps? </a:t>
            </a:r>
          </a:p>
          <a:p>
            <a:pPr marL="0" indent="0">
              <a:buNone/>
            </a:pPr>
            <a:r>
              <a:rPr lang="en-ZA" sz="1800" dirty="0"/>
              <a:t>	People. Process. Products. </a:t>
            </a:r>
          </a:p>
          <a:p>
            <a:pPr marL="0" indent="0">
              <a:buNone/>
            </a:pPr>
            <a:endParaRPr lang="en-ZA" sz="1800" dirty="0"/>
          </a:p>
          <a:p>
            <a:pPr marL="0" indent="0">
              <a:buNone/>
            </a:pPr>
            <a:r>
              <a:rPr lang="en-ZA" sz="1800" dirty="0"/>
              <a:t>“DevOps is the union of </a:t>
            </a:r>
            <a:r>
              <a:rPr lang="en-ZA" sz="1800" b="1" dirty="0"/>
              <a:t>people</a:t>
            </a:r>
            <a:r>
              <a:rPr lang="en-ZA" sz="1800" dirty="0"/>
              <a:t>, </a:t>
            </a:r>
            <a:r>
              <a:rPr lang="en-ZA" sz="1800" b="1" dirty="0"/>
              <a:t>process</a:t>
            </a:r>
            <a:r>
              <a:rPr lang="en-ZA" sz="1800" dirty="0"/>
              <a:t>, and </a:t>
            </a:r>
            <a:r>
              <a:rPr lang="en-ZA" sz="1800" b="1" dirty="0"/>
              <a:t>products</a:t>
            </a:r>
            <a:br>
              <a:rPr lang="en-ZA" sz="1800" b="1" dirty="0"/>
            </a:br>
            <a:r>
              <a:rPr lang="en-ZA" sz="1800" dirty="0"/>
              <a:t> to enable </a:t>
            </a:r>
            <a:r>
              <a:rPr lang="en-ZA" sz="1800" b="1" dirty="0"/>
              <a:t>continuous</a:t>
            </a:r>
            <a:r>
              <a:rPr lang="en-ZA" sz="1800" dirty="0"/>
              <a:t> delivery of </a:t>
            </a:r>
            <a:r>
              <a:rPr lang="en-ZA" sz="1800" b="1" dirty="0"/>
              <a:t>value</a:t>
            </a:r>
            <a:r>
              <a:rPr lang="en-ZA" sz="1800" dirty="0"/>
              <a:t> to your </a:t>
            </a:r>
            <a:r>
              <a:rPr lang="en-ZA" sz="1800" b="1" dirty="0"/>
              <a:t>end users</a:t>
            </a:r>
            <a:r>
              <a:rPr lang="en-ZA" sz="1800" dirty="0"/>
              <a:t>. ”</a:t>
            </a:r>
          </a:p>
        </p:txBody>
      </p:sp>
    </p:spTree>
    <p:extLst>
      <p:ext uri="{BB962C8B-B14F-4D97-AF65-F5344CB8AC3E}">
        <p14:creationId xmlns:p14="http://schemas.microsoft.com/office/powerpoint/2010/main" val="404594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8462BD-BC27-4CA8-B933-5D36F35E80A1}"/>
              </a:ext>
            </a:extLst>
          </p:cNvPr>
          <p:cNvPicPr>
            <a:picLocks noChangeAspect="1"/>
          </p:cNvPicPr>
          <p:nvPr/>
        </p:nvPicPr>
        <p:blipFill>
          <a:blip r:embed="rId3"/>
          <a:stretch>
            <a:fillRect/>
          </a:stretch>
        </p:blipFill>
        <p:spPr>
          <a:xfrm>
            <a:off x="0" y="507901"/>
            <a:ext cx="12192000" cy="6076598"/>
          </a:xfrm>
          <a:prstGeom prst="rect">
            <a:avLst/>
          </a:prstGeom>
        </p:spPr>
      </p:pic>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a:xfrm>
            <a:off x="372139" y="1"/>
            <a:ext cx="11536325" cy="1265274"/>
          </a:xfrm>
        </p:spPr>
        <p:txBody>
          <a:bodyPr>
            <a:normAutofit fontScale="90000"/>
          </a:bodyPr>
          <a:lstStyle/>
          <a:p>
            <a:r>
              <a:rPr lang="en-ZA" dirty="0">
                <a:latin typeface="Segoe UI" panose="020B0502040204020203" pitchFamily="34" charset="0"/>
                <a:cs typeface="Segoe UI" panose="020B0502040204020203" pitchFamily="34" charset="0"/>
              </a:rPr>
              <a:t>What can a High Performance DevOps Company Achieve?</a:t>
            </a:r>
          </a:p>
        </p:txBody>
      </p:sp>
    </p:spTree>
    <p:extLst>
      <p:ext uri="{BB962C8B-B14F-4D97-AF65-F5344CB8AC3E}">
        <p14:creationId xmlns:p14="http://schemas.microsoft.com/office/powerpoint/2010/main" val="258362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540EB86-D0DC-5B48-A760-F89C0660C6B6}"/>
              </a:ext>
            </a:extLst>
          </p:cNvPr>
          <p:cNvSpPr>
            <a:spLocks noGrp="1"/>
          </p:cNvSpPr>
          <p:nvPr>
            <p:ph type="title"/>
          </p:nvPr>
        </p:nvSpPr>
        <p:spPr>
          <a:xfrm>
            <a:off x="274639" y="295274"/>
            <a:ext cx="7863817" cy="820421"/>
          </a:xfrm>
        </p:spPr>
        <p:txBody>
          <a:bodyPr>
            <a:normAutofit fontScale="90000"/>
          </a:bodyPr>
          <a:lstStyle/>
          <a:p>
            <a:pPr>
              <a:spcAft>
                <a:spcPts val="600"/>
              </a:spcAft>
              <a:tabLst>
                <a:tab pos="1545928" algn="l"/>
              </a:tabLst>
            </a:pPr>
            <a:r>
              <a:rPr lang="en-US" dirty="0"/>
              <a:t>Introducing Azure Logic Apps</a:t>
            </a:r>
            <a:br>
              <a:rPr lang="en-US" dirty="0">
                <a:solidFill>
                  <a:schemeClr val="tx1"/>
                </a:solidFill>
              </a:rPr>
            </a:br>
            <a:endParaRPr lang="en-US" dirty="0"/>
          </a:p>
        </p:txBody>
      </p:sp>
      <p:sp>
        <p:nvSpPr>
          <p:cNvPr id="8" name="Text Placeholder 2">
            <a:extLst>
              <a:ext uri="{FF2B5EF4-FFF2-40B4-BE49-F238E27FC236}">
                <a16:creationId xmlns:a16="http://schemas.microsoft.com/office/drawing/2014/main" id="{AF424437-2317-C34A-B949-CE98CA415606}"/>
              </a:ext>
            </a:extLst>
          </p:cNvPr>
          <p:cNvSpPr txBox="1">
            <a:spLocks/>
          </p:cNvSpPr>
          <p:nvPr/>
        </p:nvSpPr>
        <p:spPr>
          <a:xfrm>
            <a:off x="275544" y="2512389"/>
            <a:ext cx="7677115" cy="390688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400"/>
              </a:spcAft>
            </a:pPr>
            <a:r>
              <a:rPr lang="en-US" sz="2600" dirty="0"/>
              <a:t>Faster integration using innovative Visual Designer </a:t>
            </a:r>
          </a:p>
          <a:p>
            <a:pPr>
              <a:spcAft>
                <a:spcPts val="2400"/>
              </a:spcAft>
            </a:pPr>
            <a:r>
              <a:rPr lang="en-US" sz="2600" dirty="0"/>
              <a:t>Easy workflow creation with triggers and actions</a:t>
            </a:r>
          </a:p>
          <a:p>
            <a:pPr>
              <a:spcAft>
                <a:spcPts val="2400"/>
              </a:spcAft>
            </a:pPr>
            <a:r>
              <a:rPr lang="en-US" sz="2600" dirty="0"/>
              <a:t>Mashup applications, data and services</a:t>
            </a:r>
          </a:p>
          <a:p>
            <a:pPr>
              <a:spcAft>
                <a:spcPts val="2400"/>
              </a:spcAft>
            </a:pPr>
            <a:r>
              <a:rPr lang="en-US" sz="2600" dirty="0"/>
              <a:t>Built for mission critical Enterprise Integration</a:t>
            </a:r>
          </a:p>
          <a:p>
            <a:pPr>
              <a:spcAft>
                <a:spcPts val="2400"/>
              </a:spcAft>
            </a:pPr>
            <a:r>
              <a:rPr lang="en-US" sz="2600" dirty="0"/>
              <a:t>Create, deploy, manage and monitor</a:t>
            </a:r>
          </a:p>
          <a:p>
            <a:pPr>
              <a:spcAft>
                <a:spcPts val="2400"/>
              </a:spcAft>
            </a:pPr>
            <a:endParaRPr lang="en-US" sz="2600" dirty="0"/>
          </a:p>
        </p:txBody>
      </p:sp>
      <p:grpSp>
        <p:nvGrpSpPr>
          <p:cNvPr id="11" name="Group 10">
            <a:extLst>
              <a:ext uri="{FF2B5EF4-FFF2-40B4-BE49-F238E27FC236}">
                <a16:creationId xmlns:a16="http://schemas.microsoft.com/office/drawing/2014/main" id="{660F6EEB-EFA3-704F-B2F7-8E2E04282941}"/>
              </a:ext>
            </a:extLst>
          </p:cNvPr>
          <p:cNvGrpSpPr/>
          <p:nvPr/>
        </p:nvGrpSpPr>
        <p:grpSpPr>
          <a:xfrm>
            <a:off x="9260334" y="3036846"/>
            <a:ext cx="2028368" cy="993157"/>
            <a:chOff x="7712710" y="2866532"/>
            <a:chExt cx="900970" cy="493385"/>
          </a:xfrm>
        </p:grpSpPr>
        <p:sp>
          <p:nvSpPr>
            <p:cNvPr id="12" name="Rectangle 11">
              <a:extLst>
                <a:ext uri="{FF2B5EF4-FFF2-40B4-BE49-F238E27FC236}">
                  <a16:creationId xmlns:a16="http://schemas.microsoft.com/office/drawing/2014/main" id="{609668FF-E694-E445-BC0C-757E53440051}"/>
                </a:ext>
              </a:extLst>
            </p:cNvPr>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77C9435A-6620-684E-9173-0794B1FCB590}"/>
                </a:ext>
              </a:extLst>
            </p:cNvPr>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1328AB8-1200-174C-BF0E-F6E80AF8DF1D}"/>
                </a:ext>
              </a:extLst>
            </p:cNvPr>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Left Brace 14">
              <a:extLst>
                <a:ext uri="{FF2B5EF4-FFF2-40B4-BE49-F238E27FC236}">
                  <a16:creationId xmlns:a16="http://schemas.microsoft.com/office/drawing/2014/main" id="{3442820F-D432-954F-BEA4-1844926198E4}"/>
                </a:ext>
              </a:extLst>
            </p:cNvPr>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30">
                <a:defRPr/>
              </a:pPr>
              <a:endParaRPr lang="en-US" sz="1836">
                <a:solidFill>
                  <a:srgbClr val="505050"/>
                </a:solidFill>
                <a:latin typeface="Segoe UI"/>
              </a:endParaRPr>
            </a:p>
          </p:txBody>
        </p:sp>
        <p:sp>
          <p:nvSpPr>
            <p:cNvPr id="16" name="Left Brace 15">
              <a:extLst>
                <a:ext uri="{FF2B5EF4-FFF2-40B4-BE49-F238E27FC236}">
                  <a16:creationId xmlns:a16="http://schemas.microsoft.com/office/drawing/2014/main" id="{B7BE0C81-8059-1349-AFAF-8ECBA36DBC7D}"/>
                </a:ext>
              </a:extLst>
            </p:cNvPr>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30">
                <a:defRPr/>
              </a:pPr>
              <a:endParaRPr lang="en-US" sz="1836">
                <a:solidFill>
                  <a:srgbClr val="505050"/>
                </a:solidFill>
                <a:latin typeface="Segoe UI"/>
              </a:endParaRPr>
            </a:p>
          </p:txBody>
        </p:sp>
        <p:sp>
          <p:nvSpPr>
            <p:cNvPr id="17" name="Left Brace 16">
              <a:extLst>
                <a:ext uri="{FF2B5EF4-FFF2-40B4-BE49-F238E27FC236}">
                  <a16:creationId xmlns:a16="http://schemas.microsoft.com/office/drawing/2014/main" id="{3EC61147-5936-394A-9369-8BF1340291BF}"/>
                </a:ext>
              </a:extLst>
            </p:cNvPr>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30">
                <a:defRPr/>
              </a:pPr>
              <a:endParaRPr lang="en-US" sz="1836">
                <a:solidFill>
                  <a:srgbClr val="505050"/>
                </a:solidFill>
                <a:latin typeface="Segoe UI"/>
              </a:endParaRPr>
            </a:p>
          </p:txBody>
        </p:sp>
      </p:grpSp>
      <p:sp>
        <p:nvSpPr>
          <p:cNvPr id="18" name="Rectangle 17">
            <a:extLst>
              <a:ext uri="{FF2B5EF4-FFF2-40B4-BE49-F238E27FC236}">
                <a16:creationId xmlns:a16="http://schemas.microsoft.com/office/drawing/2014/main" id="{EA07A449-3ADB-114F-9224-6B2CE6142531}"/>
              </a:ext>
            </a:extLst>
          </p:cNvPr>
          <p:cNvSpPr/>
          <p:nvPr/>
        </p:nvSpPr>
        <p:spPr>
          <a:xfrm>
            <a:off x="363603" y="1067010"/>
            <a:ext cx="7369171" cy="1015663"/>
          </a:xfrm>
          <a:prstGeom prst="rect">
            <a:avLst/>
          </a:prstGeom>
        </p:spPr>
        <p:txBody>
          <a:bodyPr wrap="square">
            <a:spAutoFit/>
          </a:bodyPr>
          <a:lstStyle/>
          <a:p>
            <a:pPr defTabSz="932563">
              <a:defRPr/>
            </a:pPr>
            <a:r>
              <a:rPr lang="en-US" sz="3000" dirty="0">
                <a:gradFill>
                  <a:gsLst>
                    <a:gs pos="1250">
                      <a:srgbClr val="0078D7"/>
                    </a:gs>
                    <a:gs pos="100000">
                      <a:srgbClr val="0078D7"/>
                    </a:gs>
                  </a:gsLst>
                  <a:lin ang="5400000" scaled="0"/>
                </a:gradFill>
                <a:latin typeface="Segoe UI Semilight"/>
              </a:rPr>
              <a:t>Powerful Integration.</a:t>
            </a:r>
            <a:br>
              <a:rPr lang="en-US" sz="3000" dirty="0">
                <a:gradFill>
                  <a:gsLst>
                    <a:gs pos="1250">
                      <a:srgbClr val="0078D7"/>
                    </a:gs>
                    <a:gs pos="100000">
                      <a:srgbClr val="0078D7"/>
                    </a:gs>
                  </a:gsLst>
                  <a:lin ang="5400000" scaled="0"/>
                </a:gradFill>
                <a:latin typeface="Segoe UI Semilight"/>
              </a:rPr>
            </a:br>
            <a:r>
              <a:rPr lang="en-US" sz="3000" dirty="0">
                <a:gradFill>
                  <a:gsLst>
                    <a:gs pos="1250">
                      <a:srgbClr val="0078D7"/>
                    </a:gs>
                    <a:gs pos="100000">
                      <a:srgbClr val="0078D7"/>
                    </a:gs>
                  </a:gsLst>
                  <a:lin ang="5400000" scaled="0"/>
                </a:gradFill>
                <a:latin typeface="Segoe UI Semilight"/>
              </a:rPr>
              <a:t>Hyperscale Workflow Engine, born in Azure</a:t>
            </a:r>
          </a:p>
        </p:txBody>
      </p:sp>
      <p:pic>
        <p:nvPicPr>
          <p:cNvPr id="20" name="Picture 19">
            <a:extLst>
              <a:ext uri="{FF2B5EF4-FFF2-40B4-BE49-F238E27FC236}">
                <a16:creationId xmlns:a16="http://schemas.microsoft.com/office/drawing/2014/main" id="{823EA15A-2B45-3B42-B48B-93755E1AE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033" y="1545411"/>
            <a:ext cx="4813967" cy="4171202"/>
          </a:xfrm>
          <a:prstGeom prst="rect">
            <a:avLst/>
          </a:prstGeom>
        </p:spPr>
      </p:pic>
    </p:spTree>
    <p:extLst>
      <p:ext uri="{BB962C8B-B14F-4D97-AF65-F5344CB8AC3E}">
        <p14:creationId xmlns:p14="http://schemas.microsoft.com/office/powerpoint/2010/main" val="114915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E5DA9F-C783-4CFF-812C-718A5022512F}"/>
              </a:ext>
            </a:extLst>
          </p:cNvPr>
          <p:cNvPicPr>
            <a:picLocks noChangeAspect="1"/>
          </p:cNvPicPr>
          <p:nvPr/>
        </p:nvPicPr>
        <p:blipFill>
          <a:blip r:embed="rId3"/>
          <a:stretch>
            <a:fillRect/>
          </a:stretch>
        </p:blipFill>
        <p:spPr>
          <a:xfrm>
            <a:off x="4066887" y="793935"/>
            <a:ext cx="7286913" cy="5784112"/>
          </a:xfrm>
          <a:prstGeom prst="rect">
            <a:avLst/>
          </a:prstGeom>
        </p:spPr>
      </p:pic>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a:xfrm>
            <a:off x="838200" y="152474"/>
            <a:ext cx="10515600" cy="1325563"/>
          </a:xfrm>
        </p:spPr>
        <p:txBody>
          <a:bodyPr/>
          <a:lstStyle/>
          <a:p>
            <a:r>
              <a:rPr lang="en-ZA" dirty="0">
                <a:latin typeface="Segoe UI" panose="020B0502040204020203" pitchFamily="34" charset="0"/>
                <a:cs typeface="Segoe UI" panose="020B0502040204020203" pitchFamily="34" charset="0"/>
              </a:rPr>
              <a:t>Introducing Azure DevOps &amp; Azure DevTest Labs</a:t>
            </a:r>
          </a:p>
        </p:txBody>
      </p:sp>
      <p:sp>
        <p:nvSpPr>
          <p:cNvPr id="4" name="Content Placeholder 3">
            <a:extLst>
              <a:ext uri="{FF2B5EF4-FFF2-40B4-BE49-F238E27FC236}">
                <a16:creationId xmlns:a16="http://schemas.microsoft.com/office/drawing/2014/main" id="{CD51D047-2943-435A-BA96-6F0CD5904C78}"/>
              </a:ext>
            </a:extLst>
          </p:cNvPr>
          <p:cNvSpPr>
            <a:spLocks noGrp="1"/>
          </p:cNvSpPr>
          <p:nvPr>
            <p:ph idx="1"/>
          </p:nvPr>
        </p:nvSpPr>
        <p:spPr>
          <a:xfrm>
            <a:off x="838200" y="1478037"/>
            <a:ext cx="3138377" cy="4529358"/>
          </a:xfrm>
        </p:spPr>
        <p:txBody>
          <a:bodyPr/>
          <a:lstStyle/>
          <a:p>
            <a:pPr marL="0" indent="0">
              <a:buNone/>
            </a:pPr>
            <a:r>
              <a:rPr lang="en-ZA" dirty="0"/>
              <a:t>Microsoft Azure is the cloud with DevOps tooling built in</a:t>
            </a:r>
          </a:p>
        </p:txBody>
      </p:sp>
    </p:spTree>
    <p:extLst>
      <p:ext uri="{BB962C8B-B14F-4D97-AF65-F5344CB8AC3E}">
        <p14:creationId xmlns:p14="http://schemas.microsoft.com/office/powerpoint/2010/main" val="199003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7D25A5-C9A2-4579-B770-035E836969AF}"/>
              </a:ext>
            </a:extLst>
          </p:cNvPr>
          <p:cNvPicPr>
            <a:picLocks noChangeAspect="1"/>
          </p:cNvPicPr>
          <p:nvPr/>
        </p:nvPicPr>
        <p:blipFill>
          <a:blip r:embed="rId3"/>
          <a:stretch>
            <a:fillRect/>
          </a:stretch>
        </p:blipFill>
        <p:spPr>
          <a:xfrm>
            <a:off x="7620001" y="3354388"/>
            <a:ext cx="3733799" cy="3138487"/>
          </a:xfrm>
          <a:prstGeom prst="rect">
            <a:avLst/>
          </a:prstGeom>
        </p:spPr>
      </p:pic>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p:txBody>
          <a:bodyPr/>
          <a:lstStyle/>
          <a:p>
            <a:r>
              <a:rPr lang="en-ZA" dirty="0">
                <a:latin typeface="Segoe UI" panose="020B0502040204020203" pitchFamily="34" charset="0"/>
                <a:cs typeface="Segoe UI" panose="020B0502040204020203" pitchFamily="34" charset="0"/>
              </a:rPr>
              <a:t>Let’s Clear Up a few confusions!</a:t>
            </a:r>
          </a:p>
        </p:txBody>
      </p:sp>
      <p:sp>
        <p:nvSpPr>
          <p:cNvPr id="4" name="Content Placeholder 3">
            <a:extLst>
              <a:ext uri="{FF2B5EF4-FFF2-40B4-BE49-F238E27FC236}">
                <a16:creationId xmlns:a16="http://schemas.microsoft.com/office/drawing/2014/main" id="{CD51D047-2943-435A-BA96-6F0CD5904C78}"/>
              </a:ext>
            </a:extLst>
          </p:cNvPr>
          <p:cNvSpPr>
            <a:spLocks noGrp="1"/>
          </p:cNvSpPr>
          <p:nvPr>
            <p:ph idx="1"/>
          </p:nvPr>
        </p:nvSpPr>
        <p:spPr/>
        <p:txBody>
          <a:bodyPr>
            <a:normAutofit/>
          </a:bodyPr>
          <a:lstStyle/>
          <a:p>
            <a:r>
              <a:rPr lang="en-ZA" b="1" dirty="0"/>
              <a:t>Q</a:t>
            </a:r>
            <a:r>
              <a:rPr lang="en-ZA" dirty="0"/>
              <a:t>. Does </a:t>
            </a:r>
            <a:r>
              <a:rPr lang="en-ZA" i="1" dirty="0"/>
              <a:t>Azure DevOps </a:t>
            </a:r>
            <a:r>
              <a:rPr lang="en-ZA" dirty="0"/>
              <a:t>require an Azure subscription?</a:t>
            </a:r>
          </a:p>
          <a:p>
            <a:pPr marL="0" indent="0">
              <a:buNone/>
            </a:pPr>
            <a:r>
              <a:rPr lang="en-ZA" b="1" dirty="0"/>
              <a:t>	A. No!</a:t>
            </a:r>
          </a:p>
          <a:p>
            <a:r>
              <a:rPr lang="en-ZA" b="1" dirty="0"/>
              <a:t>Q</a:t>
            </a:r>
            <a:r>
              <a:rPr lang="en-ZA" dirty="0"/>
              <a:t>. Will </a:t>
            </a:r>
            <a:r>
              <a:rPr lang="en-ZA" i="1" dirty="0"/>
              <a:t>Azure DevOps </a:t>
            </a:r>
            <a:r>
              <a:rPr lang="en-ZA" dirty="0"/>
              <a:t>work with non-Microsoft technologies?</a:t>
            </a:r>
          </a:p>
          <a:p>
            <a:pPr marL="0" indent="0">
              <a:buNone/>
            </a:pPr>
            <a:r>
              <a:rPr lang="en-ZA" b="1" dirty="0"/>
              <a:t>	A</a:t>
            </a:r>
            <a:r>
              <a:rPr lang="en-ZA" dirty="0"/>
              <a:t>. </a:t>
            </a:r>
            <a:r>
              <a:rPr lang="en-ZA" b="1" dirty="0"/>
              <a:t>Yes!</a:t>
            </a:r>
          </a:p>
          <a:p>
            <a:r>
              <a:rPr lang="en-ZA" b="1" dirty="0"/>
              <a:t>Q</a:t>
            </a:r>
            <a:r>
              <a:rPr lang="en-ZA" dirty="0"/>
              <a:t>. Will </a:t>
            </a:r>
            <a:r>
              <a:rPr lang="en-ZA" i="1" dirty="0"/>
              <a:t>Azure DevOps </a:t>
            </a:r>
            <a:r>
              <a:rPr lang="en-ZA" dirty="0"/>
              <a:t>work with AWS or </a:t>
            </a:r>
            <a:r>
              <a:rPr lang="en-ZA" dirty="0" err="1"/>
              <a:t>GCP</a:t>
            </a:r>
            <a:r>
              <a:rPr lang="en-ZA" dirty="0"/>
              <a:t>?</a:t>
            </a:r>
          </a:p>
          <a:p>
            <a:pPr marL="0" indent="0">
              <a:buNone/>
            </a:pPr>
            <a:r>
              <a:rPr lang="en-ZA" b="1" dirty="0"/>
              <a:t>	A</a:t>
            </a:r>
            <a:r>
              <a:rPr lang="en-ZA" dirty="0"/>
              <a:t>. </a:t>
            </a:r>
            <a:r>
              <a:rPr lang="en-ZA" b="1" dirty="0"/>
              <a:t>Yes!</a:t>
            </a:r>
          </a:p>
          <a:p>
            <a:r>
              <a:rPr lang="en-ZA" b="1" dirty="0"/>
              <a:t>Q</a:t>
            </a:r>
            <a:r>
              <a:rPr lang="en-ZA" dirty="0"/>
              <a:t>. How about open source (OSS)?</a:t>
            </a:r>
          </a:p>
          <a:p>
            <a:pPr marL="0" indent="0">
              <a:buNone/>
            </a:pPr>
            <a:r>
              <a:rPr lang="en-ZA" b="1" dirty="0"/>
              <a:t>	A</a:t>
            </a:r>
            <a:r>
              <a:rPr lang="en-ZA" dirty="0"/>
              <a:t>. </a:t>
            </a:r>
            <a:r>
              <a:rPr lang="en-ZA" b="1" dirty="0"/>
              <a:t>Yes!</a:t>
            </a:r>
            <a:endParaRPr lang="en-ZA" dirty="0"/>
          </a:p>
        </p:txBody>
      </p:sp>
    </p:spTree>
    <p:extLst>
      <p:ext uri="{BB962C8B-B14F-4D97-AF65-F5344CB8AC3E}">
        <p14:creationId xmlns:p14="http://schemas.microsoft.com/office/powerpoint/2010/main" val="62331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 calcmode="lin" valueType="num">
                                      <p:cBhvr additive="base">
                                        <p:cTn id="31"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 calcmode="lin" valueType="num">
                                      <p:cBhvr additive="base">
                                        <p:cTn id="3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 calcmode="lin" valueType="num">
                                      <p:cBhvr additive="base">
                                        <p:cTn id="43"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 calcmode="lin" valueType="num">
                                      <p:cBhvr additive="base">
                                        <p:cTn id="4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64D2B0-B1E5-4A42-A208-3B50C27E552C}"/>
              </a:ext>
            </a:extLst>
          </p:cNvPr>
          <p:cNvPicPr>
            <a:picLocks noChangeAspect="1"/>
          </p:cNvPicPr>
          <p:nvPr/>
        </p:nvPicPr>
        <p:blipFill>
          <a:blip r:embed="rId3"/>
          <a:stretch>
            <a:fillRect/>
          </a:stretch>
        </p:blipFill>
        <p:spPr>
          <a:xfrm>
            <a:off x="0" y="1648046"/>
            <a:ext cx="12192000" cy="4844827"/>
          </a:xfrm>
          <a:prstGeom prst="rect">
            <a:avLst/>
          </a:prstGeom>
        </p:spPr>
      </p:pic>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a:xfrm>
            <a:off x="838200" y="365126"/>
            <a:ext cx="10515600" cy="911890"/>
          </a:xfrm>
        </p:spPr>
        <p:txBody>
          <a:bodyPr/>
          <a:lstStyle/>
          <a:p>
            <a:r>
              <a:rPr lang="en-ZA" dirty="0"/>
              <a:t>DevOps at Microsoft</a:t>
            </a:r>
            <a:endParaRPr lang="en-ZA" dirty="0">
              <a:latin typeface="Segoe UI" panose="020B0502040204020203" pitchFamily="34" charset="0"/>
              <a:cs typeface="Segoe UI" panose="020B0502040204020203" pitchFamily="34" charset="0"/>
            </a:endParaRPr>
          </a:p>
        </p:txBody>
      </p:sp>
      <p:sp>
        <p:nvSpPr>
          <p:cNvPr id="4" name="Content Placeholder 3">
            <a:extLst>
              <a:ext uri="{FF2B5EF4-FFF2-40B4-BE49-F238E27FC236}">
                <a16:creationId xmlns:a16="http://schemas.microsoft.com/office/drawing/2014/main" id="{CD51D047-2943-435A-BA96-6F0CD5904C78}"/>
              </a:ext>
            </a:extLst>
          </p:cNvPr>
          <p:cNvSpPr>
            <a:spLocks noGrp="1"/>
          </p:cNvSpPr>
          <p:nvPr>
            <p:ph idx="1"/>
          </p:nvPr>
        </p:nvSpPr>
        <p:spPr>
          <a:xfrm>
            <a:off x="838200" y="1277015"/>
            <a:ext cx="10515600" cy="577333"/>
          </a:xfrm>
        </p:spPr>
        <p:txBody>
          <a:bodyPr>
            <a:normAutofit fontScale="77500" lnSpcReduction="20000"/>
          </a:bodyPr>
          <a:lstStyle/>
          <a:p>
            <a:pPr marL="0" indent="0">
              <a:buNone/>
            </a:pPr>
            <a:r>
              <a:rPr lang="en-ZA" dirty="0"/>
              <a:t>Azure DevOps is the toolchain of choice for Microsoft engineering with over 100,000 internal users</a:t>
            </a:r>
          </a:p>
        </p:txBody>
      </p:sp>
    </p:spTree>
    <p:extLst>
      <p:ext uri="{BB962C8B-B14F-4D97-AF65-F5344CB8AC3E}">
        <p14:creationId xmlns:p14="http://schemas.microsoft.com/office/powerpoint/2010/main" val="320915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p:txBody>
          <a:bodyPr/>
          <a:lstStyle/>
          <a:p>
            <a:r>
              <a:rPr lang="en-ZA" dirty="0">
                <a:latin typeface="Segoe UI" panose="020B0502040204020203" pitchFamily="34" charset="0"/>
                <a:cs typeface="Segoe UI" panose="020B0502040204020203" pitchFamily="34" charset="0"/>
              </a:rPr>
              <a:t>Azure DevOps Services Pricing</a:t>
            </a:r>
          </a:p>
        </p:txBody>
      </p:sp>
      <p:pic>
        <p:nvPicPr>
          <p:cNvPr id="2" name="Picture 1">
            <a:extLst>
              <a:ext uri="{FF2B5EF4-FFF2-40B4-BE49-F238E27FC236}">
                <a16:creationId xmlns:a16="http://schemas.microsoft.com/office/drawing/2014/main" id="{CCF4679F-F811-4BA1-A5F7-7038DF21664A}"/>
              </a:ext>
            </a:extLst>
          </p:cNvPr>
          <p:cNvPicPr>
            <a:picLocks noChangeAspect="1"/>
          </p:cNvPicPr>
          <p:nvPr/>
        </p:nvPicPr>
        <p:blipFill>
          <a:blip r:embed="rId3"/>
          <a:stretch>
            <a:fillRect/>
          </a:stretch>
        </p:blipFill>
        <p:spPr>
          <a:xfrm>
            <a:off x="0" y="1325415"/>
            <a:ext cx="3992137" cy="4618186"/>
          </a:xfrm>
          <a:prstGeom prst="rect">
            <a:avLst/>
          </a:prstGeom>
        </p:spPr>
      </p:pic>
      <p:pic>
        <p:nvPicPr>
          <p:cNvPr id="5" name="Picture 4">
            <a:extLst>
              <a:ext uri="{FF2B5EF4-FFF2-40B4-BE49-F238E27FC236}">
                <a16:creationId xmlns:a16="http://schemas.microsoft.com/office/drawing/2014/main" id="{7B34A526-13F2-42EF-B55C-395AA115718E}"/>
              </a:ext>
            </a:extLst>
          </p:cNvPr>
          <p:cNvPicPr>
            <a:picLocks noChangeAspect="1"/>
          </p:cNvPicPr>
          <p:nvPr/>
        </p:nvPicPr>
        <p:blipFill>
          <a:blip r:embed="rId4"/>
          <a:stretch>
            <a:fillRect/>
          </a:stretch>
        </p:blipFill>
        <p:spPr>
          <a:xfrm>
            <a:off x="3992137" y="1335806"/>
            <a:ext cx="3880624" cy="4618186"/>
          </a:xfrm>
          <a:prstGeom prst="rect">
            <a:avLst/>
          </a:prstGeom>
        </p:spPr>
      </p:pic>
      <p:pic>
        <p:nvPicPr>
          <p:cNvPr id="6" name="Picture 5">
            <a:extLst>
              <a:ext uri="{FF2B5EF4-FFF2-40B4-BE49-F238E27FC236}">
                <a16:creationId xmlns:a16="http://schemas.microsoft.com/office/drawing/2014/main" id="{F5A3B61A-2733-4BAC-A4C2-CA639AB72977}"/>
              </a:ext>
            </a:extLst>
          </p:cNvPr>
          <p:cNvPicPr>
            <a:picLocks noChangeAspect="1"/>
          </p:cNvPicPr>
          <p:nvPr/>
        </p:nvPicPr>
        <p:blipFill>
          <a:blip r:embed="rId5"/>
          <a:stretch>
            <a:fillRect/>
          </a:stretch>
        </p:blipFill>
        <p:spPr>
          <a:xfrm>
            <a:off x="7872761" y="1325415"/>
            <a:ext cx="4319239" cy="5345549"/>
          </a:xfrm>
          <a:prstGeom prst="rect">
            <a:avLst/>
          </a:prstGeom>
        </p:spPr>
      </p:pic>
      <p:pic>
        <p:nvPicPr>
          <p:cNvPr id="7" name="Picture 6">
            <a:extLst>
              <a:ext uri="{FF2B5EF4-FFF2-40B4-BE49-F238E27FC236}">
                <a16:creationId xmlns:a16="http://schemas.microsoft.com/office/drawing/2014/main" id="{1750605C-453C-450E-8516-46F350AA9945}"/>
              </a:ext>
            </a:extLst>
          </p:cNvPr>
          <p:cNvPicPr>
            <a:picLocks noChangeAspect="1"/>
          </p:cNvPicPr>
          <p:nvPr/>
        </p:nvPicPr>
        <p:blipFill>
          <a:blip r:embed="rId6"/>
          <a:stretch>
            <a:fillRect/>
          </a:stretch>
        </p:blipFill>
        <p:spPr>
          <a:xfrm>
            <a:off x="190066" y="5953992"/>
            <a:ext cx="7115175" cy="819150"/>
          </a:xfrm>
          <a:prstGeom prst="rect">
            <a:avLst/>
          </a:prstGeom>
        </p:spPr>
      </p:pic>
    </p:spTree>
    <p:extLst>
      <p:ext uri="{BB962C8B-B14F-4D97-AF65-F5344CB8AC3E}">
        <p14:creationId xmlns:p14="http://schemas.microsoft.com/office/powerpoint/2010/main" val="213570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A7F7C7-1508-4665-950B-1075AF89E842}"/>
              </a:ext>
            </a:extLst>
          </p:cNvPr>
          <p:cNvSpPr>
            <a:spLocks noGrp="1"/>
          </p:cNvSpPr>
          <p:nvPr>
            <p:ph type="title"/>
          </p:nvPr>
        </p:nvSpPr>
        <p:spPr>
          <a:xfrm>
            <a:off x="838200" y="155864"/>
            <a:ext cx="10515600" cy="862445"/>
          </a:xfrm>
        </p:spPr>
        <p:txBody>
          <a:bodyPr/>
          <a:lstStyle/>
          <a:p>
            <a:r>
              <a:rPr lang="en-ZA" dirty="0">
                <a:latin typeface="Segoe UI" panose="020B0502040204020203" pitchFamily="34" charset="0"/>
                <a:cs typeface="Segoe UI" panose="020B0502040204020203" pitchFamily="34" charset="0"/>
              </a:rPr>
              <a:t>Azure DevOps Demo Generator</a:t>
            </a:r>
          </a:p>
        </p:txBody>
      </p:sp>
      <p:pic>
        <p:nvPicPr>
          <p:cNvPr id="5" name="Picture 4">
            <a:extLst>
              <a:ext uri="{FF2B5EF4-FFF2-40B4-BE49-F238E27FC236}">
                <a16:creationId xmlns:a16="http://schemas.microsoft.com/office/drawing/2014/main" id="{358D6803-77D5-442A-8ECE-257BE8E3A9ED}"/>
              </a:ext>
            </a:extLst>
          </p:cNvPr>
          <p:cNvPicPr>
            <a:picLocks noChangeAspect="1"/>
          </p:cNvPicPr>
          <p:nvPr/>
        </p:nvPicPr>
        <p:blipFill>
          <a:blip r:embed="rId3"/>
          <a:stretch>
            <a:fillRect/>
          </a:stretch>
        </p:blipFill>
        <p:spPr>
          <a:xfrm>
            <a:off x="0" y="878279"/>
            <a:ext cx="12192000" cy="5101441"/>
          </a:xfrm>
          <a:prstGeom prst="rect">
            <a:avLst/>
          </a:prstGeom>
        </p:spPr>
      </p:pic>
      <p:pic>
        <p:nvPicPr>
          <p:cNvPr id="6" name="Picture 5">
            <a:extLst>
              <a:ext uri="{FF2B5EF4-FFF2-40B4-BE49-F238E27FC236}">
                <a16:creationId xmlns:a16="http://schemas.microsoft.com/office/drawing/2014/main" id="{86A76878-1E4F-430F-AC15-27030D281B3B}"/>
              </a:ext>
            </a:extLst>
          </p:cNvPr>
          <p:cNvPicPr>
            <a:picLocks noChangeAspect="1"/>
          </p:cNvPicPr>
          <p:nvPr/>
        </p:nvPicPr>
        <p:blipFill>
          <a:blip r:embed="rId4"/>
          <a:stretch>
            <a:fillRect/>
          </a:stretch>
        </p:blipFill>
        <p:spPr>
          <a:xfrm>
            <a:off x="1281546" y="6052455"/>
            <a:ext cx="7924800" cy="523875"/>
          </a:xfrm>
          <a:prstGeom prst="rect">
            <a:avLst/>
          </a:prstGeom>
        </p:spPr>
      </p:pic>
    </p:spTree>
    <p:extLst>
      <p:ext uri="{BB962C8B-B14F-4D97-AF65-F5344CB8AC3E}">
        <p14:creationId xmlns:p14="http://schemas.microsoft.com/office/powerpoint/2010/main" val="2334522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5E6D-53B2-41D0-894B-6F9BE3550B2C}"/>
              </a:ext>
            </a:extLst>
          </p:cNvPr>
          <p:cNvSpPr>
            <a:spLocks noGrp="1"/>
          </p:cNvSpPr>
          <p:nvPr>
            <p:ph type="title"/>
          </p:nvPr>
        </p:nvSpPr>
        <p:spPr>
          <a:xfrm>
            <a:off x="495300" y="167698"/>
            <a:ext cx="10515600" cy="736311"/>
          </a:xfrm>
        </p:spPr>
        <p:txBody>
          <a:bodyPr/>
          <a:lstStyle/>
          <a:p>
            <a:r>
              <a:rPr lang="en-ZA" dirty="0"/>
              <a:t>Recap</a:t>
            </a:r>
          </a:p>
        </p:txBody>
      </p:sp>
      <p:pic>
        <p:nvPicPr>
          <p:cNvPr id="7" name="Online Media 6">
            <a:hlinkClick r:id="" action="ppaction://media"/>
            <a:extLst>
              <a:ext uri="{FF2B5EF4-FFF2-40B4-BE49-F238E27FC236}">
                <a16:creationId xmlns:a16="http://schemas.microsoft.com/office/drawing/2014/main" id="{3863BF58-C6DB-44EA-B92C-EA1C482CCE28}"/>
              </a:ext>
            </a:extLst>
          </p:cNvPr>
          <p:cNvPicPr>
            <a:picLocks noGrp="1" noRot="1" noChangeAspect="1"/>
          </p:cNvPicPr>
          <p:nvPr>
            <p:ph idx="1"/>
            <a:videoFile r:link="rId1"/>
          </p:nvPr>
        </p:nvPicPr>
        <p:blipFill>
          <a:blip r:embed="rId3"/>
          <a:stretch>
            <a:fillRect/>
          </a:stretch>
        </p:blipFill>
        <p:spPr>
          <a:xfrm>
            <a:off x="1024659" y="904009"/>
            <a:ext cx="10142682" cy="5705259"/>
          </a:xfrm>
          <a:prstGeom prst="rect">
            <a:avLst/>
          </a:prstGeom>
        </p:spPr>
      </p:pic>
    </p:spTree>
    <p:extLst>
      <p:ext uri="{BB962C8B-B14F-4D97-AF65-F5344CB8AC3E}">
        <p14:creationId xmlns:p14="http://schemas.microsoft.com/office/powerpoint/2010/main" val="35569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428999"/>
            <a:ext cx="9144000" cy="926663"/>
          </a:xfrm>
        </p:spPr>
        <p:txBody>
          <a:bodyPr/>
          <a:lstStyle/>
          <a:p>
            <a:r>
              <a:rPr lang="en-US" dirty="0"/>
              <a:t>THANK YOU!</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828873"/>
            <a:ext cx="9144000" cy="1564044"/>
          </a:xfrm>
        </p:spPr>
        <p:txBody>
          <a:bodyPr/>
          <a:lstStyle/>
          <a:p>
            <a:r>
              <a:rPr lang="en-US" sz="4000" dirty="0"/>
              <a:t>AI &amp; ML, DevOps</a:t>
            </a:r>
          </a:p>
          <a:p>
            <a:endParaRPr lang="en-US" dirty="0"/>
          </a:p>
          <a:p>
            <a:r>
              <a:rPr lang="en-US" dirty="0"/>
              <a:t>Thomas Van Niekerk</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4211866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8DC6DE-D3DE-FA43-86D3-057DD2E9613C}"/>
              </a:ext>
            </a:extLst>
          </p:cNvPr>
          <p:cNvSpPr>
            <a:spLocks noGrp="1"/>
          </p:cNvSpPr>
          <p:nvPr>
            <p:ph type="title"/>
          </p:nvPr>
        </p:nvSpPr>
        <p:spPr>
          <a:xfrm>
            <a:off x="361038" y="360363"/>
            <a:ext cx="10800000" cy="720000"/>
          </a:xfrm>
        </p:spPr>
        <p:txBody>
          <a:bodyPr/>
          <a:lstStyle/>
          <a:p>
            <a:r>
              <a:rPr lang="en-AU" dirty="0"/>
              <a:t>Logic Apps Connectors (120+)</a:t>
            </a:r>
          </a:p>
        </p:txBody>
      </p:sp>
      <p:pic>
        <p:nvPicPr>
          <p:cNvPr id="5" name="Picture 4">
            <a:extLst>
              <a:ext uri="{FF2B5EF4-FFF2-40B4-BE49-F238E27FC236}">
                <a16:creationId xmlns:a16="http://schemas.microsoft.com/office/drawing/2014/main" id="{61E5F56E-E37F-EA4C-ACB4-9AAFCF667C7E}"/>
              </a:ext>
            </a:extLst>
          </p:cNvPr>
          <p:cNvPicPr>
            <a:picLocks noChangeAspect="1"/>
          </p:cNvPicPr>
          <p:nvPr/>
        </p:nvPicPr>
        <p:blipFill>
          <a:blip r:embed="rId2"/>
          <a:stretch>
            <a:fillRect/>
          </a:stretch>
        </p:blipFill>
        <p:spPr>
          <a:xfrm>
            <a:off x="4775281" y="1470267"/>
            <a:ext cx="5425716" cy="4332475"/>
          </a:xfrm>
          <a:prstGeom prst="rect">
            <a:avLst/>
          </a:prstGeom>
        </p:spPr>
      </p:pic>
      <p:pic>
        <p:nvPicPr>
          <p:cNvPr id="6" name="Picture 5">
            <a:extLst>
              <a:ext uri="{FF2B5EF4-FFF2-40B4-BE49-F238E27FC236}">
                <a16:creationId xmlns:a16="http://schemas.microsoft.com/office/drawing/2014/main" id="{CE57E39F-F560-5E40-B975-BCDC21FD3C79}"/>
              </a:ext>
            </a:extLst>
          </p:cNvPr>
          <p:cNvPicPr>
            <a:picLocks noChangeAspect="1"/>
          </p:cNvPicPr>
          <p:nvPr/>
        </p:nvPicPr>
        <p:blipFill>
          <a:blip r:embed="rId3"/>
          <a:stretch>
            <a:fillRect/>
          </a:stretch>
        </p:blipFill>
        <p:spPr>
          <a:xfrm>
            <a:off x="1275509" y="1660142"/>
            <a:ext cx="2939790" cy="3952723"/>
          </a:xfrm>
          <a:prstGeom prst="rect">
            <a:avLst/>
          </a:prstGeom>
        </p:spPr>
      </p:pic>
    </p:spTree>
    <p:extLst>
      <p:ext uri="{BB962C8B-B14F-4D97-AF65-F5344CB8AC3E}">
        <p14:creationId xmlns:p14="http://schemas.microsoft.com/office/powerpoint/2010/main" val="955858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C303521-444B-004D-B393-8F2ABFE0621C}"/>
              </a:ext>
            </a:extLst>
          </p:cNvPr>
          <p:cNvGrpSpPr/>
          <p:nvPr/>
        </p:nvGrpSpPr>
        <p:grpSpPr>
          <a:xfrm>
            <a:off x="906379" y="0"/>
            <a:ext cx="11285621" cy="6163733"/>
            <a:chOff x="567712" y="497"/>
            <a:chExt cx="11867882" cy="6994028"/>
          </a:xfrm>
        </p:grpSpPr>
        <p:pic>
          <p:nvPicPr>
            <p:cNvPr id="22" name="Picture 21">
              <a:extLst>
                <a:ext uri="{FF2B5EF4-FFF2-40B4-BE49-F238E27FC236}">
                  <a16:creationId xmlns:a16="http://schemas.microsoft.com/office/drawing/2014/main" id="{8AFD835C-522D-5B41-8F34-49F307ED224C}"/>
                </a:ext>
              </a:extLst>
            </p:cNvPr>
            <p:cNvPicPr>
              <a:picLocks noChangeAspect="1"/>
            </p:cNvPicPr>
            <p:nvPr/>
          </p:nvPicPr>
          <p:blipFill rotWithShape="1">
            <a:blip r:embed="rId2"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23" name="Rectangle 22">
              <a:extLst>
                <a:ext uri="{FF2B5EF4-FFF2-40B4-BE49-F238E27FC236}">
                  <a16:creationId xmlns:a16="http://schemas.microsoft.com/office/drawing/2014/main" id="{43F731DE-7649-154D-81DD-A38F603EF48D}"/>
                </a:ext>
              </a:extLst>
            </p:cNvPr>
            <p:cNvSpPr/>
            <p:nvPr/>
          </p:nvSpPr>
          <p:spPr bwMode="auto">
            <a:xfrm>
              <a:off x="4846833" y="497"/>
              <a:ext cx="7588761" cy="6994028"/>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5779915-5867-9C48-A890-B5C55A1BE3A0}"/>
                </a:ext>
              </a:extLst>
            </p:cNvPr>
            <p:cNvSpPr/>
            <p:nvPr/>
          </p:nvSpPr>
          <p:spPr bwMode="auto">
            <a:xfrm>
              <a:off x="4846833" y="497"/>
              <a:ext cx="7588761" cy="6994028"/>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F60A7D6B-1ADB-1A46-BB26-E870A9556B7D}"/>
                </a:ext>
              </a:extLst>
            </p:cNvPr>
            <p:cNvSpPr/>
            <p:nvPr/>
          </p:nvSpPr>
          <p:spPr>
            <a:xfrm>
              <a:off x="567712" y="1817912"/>
              <a:ext cx="3207889" cy="366254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t>Microsoft </a:t>
              </a:r>
              <a:b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br>
              <a: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t>Cognitive </a:t>
              </a:r>
              <a:b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br>
              <a:r>
                <a:rPr kumimoji="0" lang="en-US" altLang="en-US" sz="5000" b="0" i="0" u="none" strike="noStrike" kern="0" cap="none" spc="0" normalizeH="0" baseline="0" noProof="0" dirty="0">
                  <a:ln>
                    <a:noFill/>
                  </a:ln>
                  <a:solidFill>
                    <a:sysClr val="windowText" lastClr="000000"/>
                  </a:solidFill>
                  <a:effectLst/>
                  <a:uLnTx/>
                  <a:uFillTx/>
                  <a:latin typeface="Segoe UI Light"/>
                  <a:ea typeface="+mn-ea"/>
                  <a:cs typeface="+mn-cs"/>
                </a:rPr>
                <a:t>Services</a:t>
              </a:r>
            </a:p>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sz="3600" b="0" i="0" u="none" strike="noStrike" kern="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t>Give your apps </a:t>
              </a:r>
              <a:br>
                <a:rPr kumimoji="0" lang="en-US" sz="3600" b="0" i="0" u="none" strike="noStrike" kern="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br>
              <a:r>
                <a:rPr kumimoji="0" lang="en-US" sz="3600" b="0" i="0" u="none" strike="noStrike" kern="0" cap="none" spc="0" normalizeH="0" baseline="0" noProof="0" dirty="0">
                  <a:ln>
                    <a:noFill/>
                  </a:ln>
                  <a:gradFill>
                    <a:gsLst>
                      <a:gs pos="0">
                        <a:srgbClr val="008272"/>
                      </a:gs>
                      <a:gs pos="100000">
                        <a:srgbClr val="008272"/>
                      </a:gs>
                    </a:gsLst>
                    <a:lin ang="5400000" scaled="0"/>
                  </a:gradFill>
                  <a:effectLst/>
                  <a:uLnTx/>
                  <a:uFillTx/>
                  <a:latin typeface="Segoe UI Light"/>
                  <a:ea typeface="+mn-ea"/>
                  <a:cs typeface="+mn-cs"/>
                </a:rPr>
                <a:t>a human side</a:t>
              </a:r>
            </a:p>
          </p:txBody>
        </p:sp>
        <p:sp>
          <p:nvSpPr>
            <p:cNvPr id="26" name="TextBox 25">
              <a:extLst>
                <a:ext uri="{FF2B5EF4-FFF2-40B4-BE49-F238E27FC236}">
                  <a16:creationId xmlns:a16="http://schemas.microsoft.com/office/drawing/2014/main" id="{B8CB14D6-C59E-E041-92BB-67980A7F584D}"/>
                </a:ext>
              </a:extLst>
            </p:cNvPr>
            <p:cNvSpPr txBox="1"/>
            <p:nvPr/>
          </p:nvSpPr>
          <p:spPr>
            <a:xfrm>
              <a:off x="6403730" y="968550"/>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From faces to feelings, allow your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apps to understand images and video</a:t>
              </a:r>
            </a:p>
          </p:txBody>
        </p:sp>
        <p:sp>
          <p:nvSpPr>
            <p:cNvPr id="27" name="TextBox 26">
              <a:extLst>
                <a:ext uri="{FF2B5EF4-FFF2-40B4-BE49-F238E27FC236}">
                  <a16:creationId xmlns:a16="http://schemas.microsoft.com/office/drawing/2014/main" id="{A8B4E78B-9761-2B45-93D1-CD13129E4716}"/>
                </a:ext>
              </a:extLst>
            </p:cNvPr>
            <p:cNvSpPr txBox="1"/>
            <p:nvPr/>
          </p:nvSpPr>
          <p:spPr>
            <a:xfrm>
              <a:off x="6403730" y="2136779"/>
              <a:ext cx="56057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Hear and speak to your users by filtering noise, identifying speakers, and understanding intent</a:t>
              </a:r>
            </a:p>
          </p:txBody>
        </p:sp>
        <p:sp>
          <p:nvSpPr>
            <p:cNvPr id="28" name="TextBox 27">
              <a:extLst>
                <a:ext uri="{FF2B5EF4-FFF2-40B4-BE49-F238E27FC236}">
                  <a16:creationId xmlns:a16="http://schemas.microsoft.com/office/drawing/2014/main" id="{52CA423E-B209-8047-B1B2-FE8B12D6F908}"/>
                </a:ext>
              </a:extLst>
            </p:cNvPr>
            <p:cNvSpPr txBox="1"/>
            <p:nvPr/>
          </p:nvSpPr>
          <p:spPr>
            <a:xfrm>
              <a:off x="6403731" y="3305007"/>
              <a:ext cx="4310306"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Process text and learn how to recognize what users want</a:t>
              </a:r>
            </a:p>
          </p:txBody>
        </p:sp>
        <p:sp>
          <p:nvSpPr>
            <p:cNvPr id="29" name="TextBox 28">
              <a:extLst>
                <a:ext uri="{FF2B5EF4-FFF2-40B4-BE49-F238E27FC236}">
                  <a16:creationId xmlns:a16="http://schemas.microsoft.com/office/drawing/2014/main" id="{869D9EC8-4650-8C48-88A0-30B7ADB382C9}"/>
                </a:ext>
              </a:extLst>
            </p:cNvPr>
            <p:cNvSpPr txBox="1"/>
            <p:nvPr/>
          </p:nvSpPr>
          <p:spPr>
            <a:xfrm>
              <a:off x="6403730" y="4473236"/>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Tap into rich knowledge amassed from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the web, academia, or your own data</a:t>
              </a:r>
            </a:p>
          </p:txBody>
        </p:sp>
        <p:sp>
          <p:nvSpPr>
            <p:cNvPr id="30" name="TextBox 29">
              <a:extLst>
                <a:ext uri="{FF2B5EF4-FFF2-40B4-BE49-F238E27FC236}">
                  <a16:creationId xmlns:a16="http://schemas.microsoft.com/office/drawing/2014/main" id="{D55BC9FB-B29E-7840-969E-4099EBC4FE46}"/>
                </a:ext>
              </a:extLst>
            </p:cNvPr>
            <p:cNvSpPr txBox="1"/>
            <p:nvPr/>
          </p:nvSpPr>
          <p:spPr>
            <a:xfrm>
              <a:off x="6403731" y="5641462"/>
              <a:ext cx="5377106" cy="1299635"/>
            </a:xfrm>
            <a:prstGeom prst="rect">
              <a:avLst/>
            </a:prstGeom>
            <a:noFill/>
          </p:spPr>
          <p:txBody>
            <a:bodyPr wrap="square" lIns="186521" tIns="149217" rIns="93260"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Access billions of web pages, images, videos, and news with the power of Bing APIs</a:t>
              </a:r>
            </a:p>
          </p:txBody>
        </p:sp>
        <p:sp>
          <p:nvSpPr>
            <p:cNvPr id="31" name="Rectangle 30">
              <a:extLst>
                <a:ext uri="{FF2B5EF4-FFF2-40B4-BE49-F238E27FC236}">
                  <a16:creationId xmlns:a16="http://schemas.microsoft.com/office/drawing/2014/main" id="{B1C2BB0B-A733-424C-ABED-201284DBA5BD}"/>
                </a:ext>
              </a:extLst>
            </p:cNvPr>
            <p:cNvSpPr/>
            <p:nvPr/>
          </p:nvSpPr>
          <p:spPr>
            <a:xfrm>
              <a:off x="5268388" y="307629"/>
              <a:ext cx="3732112" cy="600934"/>
            </a:xfrm>
            <a:prstGeom prst="rect">
              <a:avLst/>
            </a:prstGeom>
          </p:spPr>
          <p:txBody>
            <a:bodyPr wrap="none">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Cognitive Services</a:t>
              </a:r>
            </a:p>
          </p:txBody>
        </p:sp>
        <p:sp>
          <p:nvSpPr>
            <p:cNvPr id="32" name="Freeform 22">
              <a:extLst>
                <a:ext uri="{FF2B5EF4-FFF2-40B4-BE49-F238E27FC236}">
                  <a16:creationId xmlns:a16="http://schemas.microsoft.com/office/drawing/2014/main" id="{15CC6D8E-97DD-A247-8BA7-257080762797}"/>
                </a:ext>
              </a:extLst>
            </p:cNvPr>
            <p:cNvSpPr>
              <a:spLocks noChangeAspect="1"/>
            </p:cNvSpPr>
            <p:nvPr/>
          </p:nvSpPr>
          <p:spPr bwMode="auto">
            <a:xfrm>
              <a:off x="5511675" y="135906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Freeform 18">
              <a:extLst>
                <a:ext uri="{FF2B5EF4-FFF2-40B4-BE49-F238E27FC236}">
                  <a16:creationId xmlns:a16="http://schemas.microsoft.com/office/drawing/2014/main" id="{9F4CA019-5681-914C-BBD2-0732C6294A42}"/>
                </a:ext>
              </a:extLst>
            </p:cNvPr>
            <p:cNvSpPr>
              <a:spLocks noChangeAspect="1"/>
            </p:cNvSpPr>
            <p:nvPr/>
          </p:nvSpPr>
          <p:spPr bwMode="auto">
            <a:xfrm>
              <a:off x="5549785" y="2488410"/>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Freeform 9">
              <a:extLst>
                <a:ext uri="{FF2B5EF4-FFF2-40B4-BE49-F238E27FC236}">
                  <a16:creationId xmlns:a16="http://schemas.microsoft.com/office/drawing/2014/main" id="{7EFA4260-F730-A940-9603-DC0ACF6A3D74}"/>
                </a:ext>
              </a:extLst>
            </p:cNvPr>
            <p:cNvSpPr>
              <a:spLocks noChangeAspect="1"/>
            </p:cNvSpPr>
            <p:nvPr/>
          </p:nvSpPr>
          <p:spPr bwMode="auto">
            <a:xfrm>
              <a:off x="5634608" y="3649183"/>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1DC322D2-BEA0-464F-A13C-CC40A9ADA286}"/>
                </a:ext>
              </a:extLst>
            </p:cNvPr>
            <p:cNvSpPr>
              <a:spLocks/>
            </p:cNvSpPr>
            <p:nvPr/>
          </p:nvSpPr>
          <p:spPr bwMode="auto">
            <a:xfrm>
              <a:off x="5580475" y="4818461"/>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82B28392-58B7-3341-BA91-1F4FC72BF9A5}"/>
                </a:ext>
              </a:extLst>
            </p:cNvPr>
            <p:cNvGrpSpPr/>
            <p:nvPr/>
          </p:nvGrpSpPr>
          <p:grpSpPr>
            <a:xfrm>
              <a:off x="5574791" y="5985638"/>
              <a:ext cx="548278" cy="539009"/>
              <a:chOff x="10832823" y="3353836"/>
              <a:chExt cx="537576" cy="528488"/>
            </a:xfrm>
          </p:grpSpPr>
          <p:sp>
            <p:nvSpPr>
              <p:cNvPr id="37" name="Oval 13">
                <a:extLst>
                  <a:ext uri="{FF2B5EF4-FFF2-40B4-BE49-F238E27FC236}">
                    <a16:creationId xmlns:a16="http://schemas.microsoft.com/office/drawing/2014/main" id="{698884EA-3294-6247-B3E3-A997A9190AAB}"/>
                  </a:ext>
                </a:extLst>
              </p:cNvPr>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Freeform 14">
                <a:extLst>
                  <a:ext uri="{FF2B5EF4-FFF2-40B4-BE49-F238E27FC236}">
                    <a16:creationId xmlns:a16="http://schemas.microsoft.com/office/drawing/2014/main" id="{54D914C7-DBEA-DB4E-9875-3815A340F780}"/>
                  </a:ext>
                </a:extLst>
              </p:cNvPr>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Tree>
    <p:extLst>
      <p:ext uri="{BB962C8B-B14F-4D97-AF65-F5344CB8AC3E}">
        <p14:creationId xmlns:p14="http://schemas.microsoft.com/office/powerpoint/2010/main" val="529848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366FA9D-5D58-D14E-AC99-146076F0DA65}"/>
              </a:ext>
            </a:extLst>
          </p:cNvPr>
          <p:cNvGrpSpPr/>
          <p:nvPr/>
        </p:nvGrpSpPr>
        <p:grpSpPr>
          <a:xfrm>
            <a:off x="-11479" y="-380806"/>
            <a:ext cx="11774501" cy="6454228"/>
            <a:chOff x="-11479" y="-380806"/>
            <a:chExt cx="12192001" cy="7227766"/>
          </a:xfrm>
        </p:grpSpPr>
        <p:sp>
          <p:nvSpPr>
            <p:cNvPr id="15" name="Rectangle 14"/>
            <p:cNvSpPr>
              <a:spLocks/>
            </p:cNvSpPr>
            <p:nvPr/>
          </p:nvSpPr>
          <p:spPr bwMode="auto">
            <a:xfrm>
              <a:off x="7896753" y="-380806"/>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3">
                <a:defRPr/>
              </a:pPr>
              <a:endParaRPr lang="en-US" sz="1730" b="1" kern="0">
                <a:solidFill>
                  <a:srgbClr val="FFB900"/>
                </a:solidFill>
                <a:latin typeface="Segoe UI"/>
              </a:endParaRPr>
            </a:p>
          </p:txBody>
        </p:sp>
        <p:sp>
          <p:nvSpPr>
            <p:cNvPr id="16" name="Rectangle 15"/>
            <p:cNvSpPr>
              <a:spLocks/>
            </p:cNvSpPr>
            <p:nvPr/>
          </p:nvSpPr>
          <p:spPr bwMode="auto">
            <a:xfrm>
              <a:off x="7896753" y="-380806"/>
              <a:ext cx="3909563" cy="780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470" tIns="43734" rIns="87470" bIns="43734" numCol="1" spcCol="0" rtlCol="0" fromWordArt="0" anchor="ctr" anchorCtr="0" forceAA="0" compatLnSpc="1">
              <a:prstTxWarp prst="textNoShape">
                <a:avLst/>
              </a:prstTxWarp>
              <a:noAutofit/>
            </a:bodyPr>
            <a:lstStyle/>
            <a:p>
              <a:pPr algn="r" defTabSz="891463">
                <a:defRPr/>
              </a:pPr>
              <a:endParaRPr lang="en-US" sz="1730" b="1" kern="0">
                <a:solidFill>
                  <a:srgbClr val="FFB900"/>
                </a:solidFill>
                <a:latin typeface="Segoe UI"/>
              </a:endParaRPr>
            </a:p>
          </p:txBody>
        </p:sp>
        <p:sp>
          <p:nvSpPr>
            <p:cNvPr id="96" name="Rectangle 95"/>
            <p:cNvSpPr/>
            <p:nvPr/>
          </p:nvSpPr>
          <p:spPr>
            <a:xfrm>
              <a:off x="-11479" y="6289349"/>
              <a:ext cx="12192001" cy="557611"/>
            </a:xfrm>
            <a:prstGeom prst="rect">
              <a:avLst/>
            </a:prstGeom>
            <a:noFill/>
            <a:ln w="25400" cap="flat" cmpd="sng" algn="ctr">
              <a:noFill/>
              <a:prstDash val="solid"/>
            </a:ln>
            <a:effectLst/>
          </p:spPr>
          <p:txBody>
            <a:bodyPr lIns="116969" tIns="58484" rIns="116969" bIns="5848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562">
                <a:defRPr/>
              </a:pPr>
              <a:r>
                <a:rPr lang="en-US" sz="3333" b="1" kern="0" dirty="0">
                  <a:latin typeface="Segoe UI Light"/>
                </a:rPr>
                <a:t>microsoft.com/cognitive</a:t>
              </a:r>
            </a:p>
          </p:txBody>
        </p:sp>
        <p:cxnSp>
          <p:nvCxnSpPr>
            <p:cNvPr id="3" name="Straight Connector 2"/>
            <p:cNvCxnSpPr/>
            <p:nvPr/>
          </p:nvCxnSpPr>
          <p:spPr>
            <a:xfrm>
              <a:off x="365910" y="-258775"/>
              <a:ext cx="0" cy="448213"/>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110" name="Rounded Rectangle 109"/>
            <p:cNvSpPr/>
            <p:nvPr/>
          </p:nvSpPr>
          <p:spPr bwMode="auto">
            <a:xfrm>
              <a:off x="103924" y="699247"/>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Bing Web Search</a:t>
              </a:r>
            </a:p>
          </p:txBody>
        </p:sp>
        <p:sp>
          <p:nvSpPr>
            <p:cNvPr id="5" name="Rectangle 4"/>
            <p:cNvSpPr/>
            <p:nvPr/>
          </p:nvSpPr>
          <p:spPr>
            <a:xfrm>
              <a:off x="577087" y="54384"/>
              <a:ext cx="1633739" cy="472502"/>
            </a:xfrm>
            <a:prstGeom prst="rect">
              <a:avLst/>
            </a:prstGeom>
          </p:spPr>
          <p:txBody>
            <a:bodyPr wrap="square">
              <a:spAutoFit/>
            </a:bodyPr>
            <a:lstStyle/>
            <a:p>
              <a:pPr algn="ctr" defTabSz="914106" fontAlgn="base">
                <a:lnSpc>
                  <a:spcPct val="90000"/>
                </a:lnSpc>
                <a:spcBef>
                  <a:spcPct val="0"/>
                </a:spcBef>
                <a:spcAft>
                  <a:spcPct val="0"/>
                </a:spcAft>
                <a:defRPr/>
              </a:pPr>
              <a:r>
                <a:rPr lang="en-US" sz="2745" dirty="0">
                  <a:latin typeface="Segoe UI"/>
                  <a:ea typeface="Segoe UI" pitchFamily="34" charset="0"/>
                  <a:cs typeface="Segoe UI" pitchFamily="34" charset="0"/>
                </a:rPr>
                <a:t>Search</a:t>
              </a:r>
            </a:p>
          </p:txBody>
        </p:sp>
        <p:grpSp>
          <p:nvGrpSpPr>
            <p:cNvPr id="117" name="Group 116"/>
            <p:cNvGrpSpPr/>
            <p:nvPr/>
          </p:nvGrpSpPr>
          <p:grpSpPr>
            <a:xfrm>
              <a:off x="528027" y="135088"/>
              <a:ext cx="300826" cy="343570"/>
              <a:chOff x="10832823" y="3353836"/>
              <a:chExt cx="537576" cy="528488"/>
            </a:xfrm>
            <a:solidFill>
              <a:schemeClr val="tx1"/>
            </a:solidFill>
          </p:grpSpPr>
          <p:sp>
            <p:nvSpPr>
              <p:cNvPr id="118" name="Oval 13"/>
              <p:cNvSpPr>
                <a:spLocks noChangeArrowheads="1"/>
              </p:cNvSpPr>
              <p:nvPr/>
            </p:nvSpPr>
            <p:spPr bwMode="auto">
              <a:xfrm>
                <a:off x="10943701" y="3353836"/>
                <a:ext cx="426698" cy="4266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228">
                  <a:defRPr/>
                </a:pPr>
                <a:endParaRPr lang="en-US" kern="0">
                  <a:latin typeface="Segoe UI"/>
                </a:endParaRPr>
              </a:p>
            </p:txBody>
          </p:sp>
          <p:sp>
            <p:nvSpPr>
              <p:cNvPr id="129"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4" rIns="91427" bIns="45714" numCol="1" anchor="t" anchorCtr="0" compatLnSpc="1">
                <a:prstTxWarp prst="textNoShape">
                  <a:avLst/>
                </a:prstTxWarp>
              </a:bodyPr>
              <a:lstStyle/>
              <a:p>
                <a:pPr defTabSz="914228">
                  <a:defRPr/>
                </a:pPr>
                <a:endParaRPr lang="en-US" kern="0">
                  <a:latin typeface="Segoe UI"/>
                </a:endParaRPr>
              </a:p>
            </p:txBody>
          </p:sp>
        </p:grpSp>
        <p:sp>
          <p:nvSpPr>
            <p:cNvPr id="130" name="Freeform 22"/>
            <p:cNvSpPr>
              <a:spLocks noChangeAspect="1"/>
            </p:cNvSpPr>
            <p:nvPr/>
          </p:nvSpPr>
          <p:spPr bwMode="auto">
            <a:xfrm>
              <a:off x="2950691" y="173848"/>
              <a:ext cx="358570" cy="237275"/>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chemeClr val="tx1"/>
            </a:solidFill>
            <a:ln>
              <a:noFill/>
            </a:ln>
            <a:extLst/>
          </p:spPr>
          <p:txBody>
            <a:bodyPr vert="horz" wrap="square" lIns="91427" tIns="45714" rIns="91427" bIns="45714" numCol="1" anchor="t" anchorCtr="0" compatLnSpc="1">
              <a:prstTxWarp prst="textNoShape">
                <a:avLst/>
              </a:prstTxWarp>
            </a:bodyPr>
            <a:lstStyle/>
            <a:p>
              <a:pPr defTabSz="914228">
                <a:defRPr/>
              </a:pPr>
              <a:endParaRPr lang="en-US" kern="0">
                <a:latin typeface="Segoe UI"/>
              </a:endParaRPr>
            </a:p>
          </p:txBody>
        </p:sp>
        <p:sp>
          <p:nvSpPr>
            <p:cNvPr id="131" name="Freeform 18"/>
            <p:cNvSpPr>
              <a:spLocks noChangeAspect="1"/>
            </p:cNvSpPr>
            <p:nvPr/>
          </p:nvSpPr>
          <p:spPr bwMode="auto">
            <a:xfrm>
              <a:off x="5260568" y="127592"/>
              <a:ext cx="356789" cy="312544"/>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chemeClr val="tx1"/>
            </a:solidFill>
            <a:ln>
              <a:noFill/>
            </a:ln>
            <a:extLst/>
          </p:spPr>
          <p:txBody>
            <a:bodyPr vert="horz" wrap="square" lIns="91427" tIns="45714" rIns="91427" bIns="45714" numCol="1" anchor="t" anchorCtr="0" compatLnSpc="1">
              <a:prstTxWarp prst="textNoShape">
                <a:avLst/>
              </a:prstTxWarp>
            </a:bodyPr>
            <a:lstStyle/>
            <a:p>
              <a:pPr defTabSz="914228">
                <a:defRPr/>
              </a:pPr>
              <a:endParaRPr lang="en-US" kern="0">
                <a:latin typeface="Segoe UI"/>
              </a:endParaRPr>
            </a:p>
          </p:txBody>
        </p:sp>
        <p:sp>
          <p:nvSpPr>
            <p:cNvPr id="133" name="Freeform 9"/>
            <p:cNvSpPr>
              <a:spLocks noChangeAspect="1"/>
            </p:cNvSpPr>
            <p:nvPr/>
          </p:nvSpPr>
          <p:spPr bwMode="auto">
            <a:xfrm>
              <a:off x="7511070" y="154912"/>
              <a:ext cx="190131" cy="291594"/>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tx1"/>
            </a:solidFill>
            <a:ln>
              <a:noFill/>
            </a:ln>
            <a:extLst/>
          </p:spPr>
          <p:txBody>
            <a:bodyPr vert="horz" wrap="square" lIns="91427" tIns="45714" rIns="91427" bIns="45714" numCol="1" anchor="t" anchorCtr="0" compatLnSpc="1">
              <a:prstTxWarp prst="textNoShape">
                <a:avLst/>
              </a:prstTxWarp>
            </a:bodyPr>
            <a:lstStyle/>
            <a:p>
              <a:pPr defTabSz="914228">
                <a:defRPr/>
              </a:pPr>
              <a:endParaRPr lang="en-US" kern="0">
                <a:latin typeface="Segoe UI"/>
              </a:endParaRPr>
            </a:p>
          </p:txBody>
        </p:sp>
        <p:sp>
          <p:nvSpPr>
            <p:cNvPr id="134" name="Freeform 5">
              <a:extLst>
                <a:ext uri="{FF2B5EF4-FFF2-40B4-BE49-F238E27FC236}">
                  <a16:creationId xmlns:a16="http://schemas.microsoft.com/office/drawing/2014/main" id="{C89DAE3C-6455-41B0-AB9B-5B92A56640DF}"/>
                </a:ext>
              </a:extLst>
            </p:cNvPr>
            <p:cNvSpPr>
              <a:spLocks/>
            </p:cNvSpPr>
            <p:nvPr/>
          </p:nvSpPr>
          <p:spPr bwMode="auto">
            <a:xfrm>
              <a:off x="9807470" y="145124"/>
              <a:ext cx="315549" cy="323499"/>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tx1"/>
            </a:solidFill>
            <a:ln>
              <a:noFill/>
            </a:ln>
            <a:extLst/>
          </p:spPr>
          <p:txBody>
            <a:bodyPr vert="horz" wrap="square" lIns="91427" tIns="45714" rIns="91427" bIns="45714" numCol="1" anchor="t" anchorCtr="0" compatLnSpc="1">
              <a:prstTxWarp prst="textNoShape">
                <a:avLst/>
              </a:prstTxWarp>
            </a:bodyPr>
            <a:lstStyle/>
            <a:p>
              <a:pPr defTabSz="914228">
                <a:defRPr/>
              </a:pPr>
              <a:endParaRPr lang="en-US" kern="0">
                <a:latin typeface="Segoe UI"/>
              </a:endParaRPr>
            </a:p>
          </p:txBody>
        </p:sp>
        <p:sp>
          <p:nvSpPr>
            <p:cNvPr id="135" name="Rectangle 134"/>
            <p:cNvSpPr/>
            <p:nvPr/>
          </p:nvSpPr>
          <p:spPr>
            <a:xfrm>
              <a:off x="2995291" y="73791"/>
              <a:ext cx="1633739" cy="472502"/>
            </a:xfrm>
            <a:prstGeom prst="rect">
              <a:avLst/>
            </a:prstGeom>
          </p:spPr>
          <p:txBody>
            <a:bodyPr wrap="square">
              <a:spAutoFit/>
            </a:bodyPr>
            <a:lstStyle/>
            <a:p>
              <a:pPr algn="ctr" defTabSz="914106" fontAlgn="base">
                <a:lnSpc>
                  <a:spcPct val="90000"/>
                </a:lnSpc>
                <a:spcBef>
                  <a:spcPct val="0"/>
                </a:spcBef>
                <a:spcAft>
                  <a:spcPct val="0"/>
                </a:spcAft>
                <a:defRPr/>
              </a:pPr>
              <a:r>
                <a:rPr lang="en-US" sz="2745" dirty="0">
                  <a:latin typeface="Segoe UI"/>
                  <a:ea typeface="Segoe UI" pitchFamily="34" charset="0"/>
                  <a:cs typeface="Segoe UI" pitchFamily="34" charset="0"/>
                </a:rPr>
                <a:t>Vision</a:t>
              </a:r>
            </a:p>
          </p:txBody>
        </p:sp>
        <p:sp>
          <p:nvSpPr>
            <p:cNvPr id="136" name="Rectangle 135"/>
            <p:cNvSpPr/>
            <p:nvPr/>
          </p:nvSpPr>
          <p:spPr>
            <a:xfrm>
              <a:off x="5396587" y="48336"/>
              <a:ext cx="1633739" cy="472502"/>
            </a:xfrm>
            <a:prstGeom prst="rect">
              <a:avLst/>
            </a:prstGeom>
          </p:spPr>
          <p:txBody>
            <a:bodyPr wrap="square">
              <a:spAutoFit/>
            </a:bodyPr>
            <a:lstStyle/>
            <a:p>
              <a:pPr algn="ctr" defTabSz="914106" fontAlgn="base">
                <a:lnSpc>
                  <a:spcPct val="90000"/>
                </a:lnSpc>
                <a:spcBef>
                  <a:spcPct val="0"/>
                </a:spcBef>
                <a:spcAft>
                  <a:spcPct val="0"/>
                </a:spcAft>
                <a:defRPr/>
              </a:pPr>
              <a:r>
                <a:rPr lang="en-US" sz="2745" dirty="0">
                  <a:latin typeface="Segoe UI"/>
                  <a:ea typeface="Segoe UI" pitchFamily="34" charset="0"/>
                  <a:cs typeface="Segoe UI" pitchFamily="34" charset="0"/>
                </a:rPr>
                <a:t>Speech</a:t>
              </a:r>
            </a:p>
          </p:txBody>
        </p:sp>
        <p:sp>
          <p:nvSpPr>
            <p:cNvPr id="137" name="Rectangle 136"/>
            <p:cNvSpPr/>
            <p:nvPr/>
          </p:nvSpPr>
          <p:spPr>
            <a:xfrm>
              <a:off x="7493266" y="58296"/>
              <a:ext cx="2062875" cy="472502"/>
            </a:xfrm>
            <a:prstGeom prst="rect">
              <a:avLst/>
            </a:prstGeom>
          </p:spPr>
          <p:txBody>
            <a:bodyPr wrap="square">
              <a:spAutoFit/>
            </a:bodyPr>
            <a:lstStyle/>
            <a:p>
              <a:pPr algn="ctr" defTabSz="914106" fontAlgn="base">
                <a:lnSpc>
                  <a:spcPct val="90000"/>
                </a:lnSpc>
                <a:spcBef>
                  <a:spcPct val="0"/>
                </a:spcBef>
                <a:spcAft>
                  <a:spcPct val="0"/>
                </a:spcAft>
                <a:defRPr/>
              </a:pPr>
              <a:r>
                <a:rPr lang="en-US" sz="2745" dirty="0">
                  <a:latin typeface="Segoe UI"/>
                  <a:ea typeface="Segoe UI" pitchFamily="34" charset="0"/>
                  <a:cs typeface="Segoe UI" pitchFamily="34" charset="0"/>
                </a:rPr>
                <a:t>Language</a:t>
              </a:r>
            </a:p>
          </p:txBody>
        </p:sp>
        <p:sp>
          <p:nvSpPr>
            <p:cNvPr id="138" name="Rectangle 137"/>
            <p:cNvSpPr/>
            <p:nvPr/>
          </p:nvSpPr>
          <p:spPr>
            <a:xfrm>
              <a:off x="9923214" y="73791"/>
              <a:ext cx="2257308" cy="472502"/>
            </a:xfrm>
            <a:prstGeom prst="rect">
              <a:avLst/>
            </a:prstGeom>
          </p:spPr>
          <p:txBody>
            <a:bodyPr wrap="square">
              <a:spAutoFit/>
            </a:bodyPr>
            <a:lstStyle/>
            <a:p>
              <a:pPr algn="ctr" defTabSz="914106" fontAlgn="base">
                <a:lnSpc>
                  <a:spcPct val="90000"/>
                </a:lnSpc>
                <a:spcBef>
                  <a:spcPct val="0"/>
                </a:spcBef>
                <a:spcAft>
                  <a:spcPct val="0"/>
                </a:spcAft>
                <a:defRPr/>
              </a:pPr>
              <a:r>
                <a:rPr lang="en-US" sz="2745" dirty="0">
                  <a:latin typeface="Segoe UI"/>
                  <a:ea typeface="Segoe UI" pitchFamily="34" charset="0"/>
                  <a:cs typeface="Segoe UI" pitchFamily="34" charset="0"/>
                </a:rPr>
                <a:t>Knowledge</a:t>
              </a:r>
            </a:p>
          </p:txBody>
        </p:sp>
        <p:sp>
          <p:nvSpPr>
            <p:cNvPr id="139" name="Rounded Rectangle 138"/>
            <p:cNvSpPr/>
            <p:nvPr/>
          </p:nvSpPr>
          <p:spPr bwMode="auto">
            <a:xfrm>
              <a:off x="2518324" y="699247"/>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Computer Vision</a:t>
              </a:r>
            </a:p>
          </p:txBody>
        </p:sp>
        <p:sp>
          <p:nvSpPr>
            <p:cNvPr id="140" name="Rounded Rectangle 139"/>
            <p:cNvSpPr/>
            <p:nvPr/>
          </p:nvSpPr>
          <p:spPr bwMode="auto">
            <a:xfrm>
              <a:off x="4952374" y="699247"/>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Bing Speech</a:t>
              </a:r>
            </a:p>
          </p:txBody>
        </p:sp>
        <p:sp>
          <p:nvSpPr>
            <p:cNvPr id="141" name="Rounded Rectangle 140"/>
            <p:cNvSpPr/>
            <p:nvPr/>
          </p:nvSpPr>
          <p:spPr bwMode="auto">
            <a:xfrm>
              <a:off x="7371403" y="699247"/>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Bing Spell Check</a:t>
              </a:r>
            </a:p>
          </p:txBody>
        </p:sp>
        <p:sp>
          <p:nvSpPr>
            <p:cNvPr id="142" name="Rounded Rectangle 141"/>
            <p:cNvSpPr/>
            <p:nvPr/>
          </p:nvSpPr>
          <p:spPr bwMode="auto">
            <a:xfrm>
              <a:off x="9782686" y="699247"/>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Academic</a:t>
              </a:r>
            </a:p>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Knowledge</a:t>
              </a:r>
            </a:p>
          </p:txBody>
        </p:sp>
        <p:sp>
          <p:nvSpPr>
            <p:cNvPr id="143" name="Rounded Rectangle 142"/>
            <p:cNvSpPr/>
            <p:nvPr/>
          </p:nvSpPr>
          <p:spPr bwMode="auto">
            <a:xfrm>
              <a:off x="103924" y="4747664"/>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Bing Autosuggest</a:t>
              </a:r>
            </a:p>
          </p:txBody>
        </p:sp>
        <p:sp>
          <p:nvSpPr>
            <p:cNvPr id="147" name="Rounded Rectangle 146"/>
            <p:cNvSpPr/>
            <p:nvPr/>
          </p:nvSpPr>
          <p:spPr bwMode="auto">
            <a:xfrm>
              <a:off x="103924" y="231805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Bing Image Search</a:t>
              </a:r>
            </a:p>
          </p:txBody>
        </p:sp>
        <p:sp>
          <p:nvSpPr>
            <p:cNvPr id="148" name="Rounded Rectangle 147"/>
            <p:cNvSpPr/>
            <p:nvPr/>
          </p:nvSpPr>
          <p:spPr bwMode="auto">
            <a:xfrm>
              <a:off x="2518324" y="5545112"/>
              <a:ext cx="2279104" cy="672319"/>
            </a:xfrm>
            <a:prstGeom prst="roundRect">
              <a:avLst>
                <a:gd name="adj" fmla="val 12745"/>
              </a:avLst>
            </a:prstGeom>
            <a:noFill/>
            <a:ln w="28575" cap="flat" cmpd="sng" algn="ctr">
              <a:solidFill>
                <a:schemeClr val="tx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Content Moderator</a:t>
              </a:r>
            </a:p>
          </p:txBody>
        </p:sp>
        <p:sp>
          <p:nvSpPr>
            <p:cNvPr id="149" name="Rounded Rectangle 148"/>
            <p:cNvSpPr/>
            <p:nvPr/>
          </p:nvSpPr>
          <p:spPr bwMode="auto">
            <a:xfrm>
              <a:off x="4952374" y="1507190"/>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Custom Speech Service</a:t>
              </a:r>
            </a:p>
          </p:txBody>
        </p:sp>
        <p:sp>
          <p:nvSpPr>
            <p:cNvPr id="150" name="Rounded Rectangle 149"/>
            <p:cNvSpPr/>
            <p:nvPr/>
          </p:nvSpPr>
          <p:spPr bwMode="auto">
            <a:xfrm>
              <a:off x="7371403" y="1507190"/>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Linguistic Analysis</a:t>
              </a:r>
            </a:p>
          </p:txBody>
        </p:sp>
        <p:sp>
          <p:nvSpPr>
            <p:cNvPr id="151" name="Rounded Rectangle 150"/>
            <p:cNvSpPr/>
            <p:nvPr/>
          </p:nvSpPr>
          <p:spPr bwMode="auto">
            <a:xfrm>
              <a:off x="9782686" y="4747664"/>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Entity Linking</a:t>
              </a:r>
            </a:p>
          </p:txBody>
        </p:sp>
        <p:sp>
          <p:nvSpPr>
            <p:cNvPr id="152" name="Rounded Rectangle 151"/>
            <p:cNvSpPr/>
            <p:nvPr/>
          </p:nvSpPr>
          <p:spPr bwMode="auto">
            <a:xfrm>
              <a:off x="103924" y="313311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Bing Video Search</a:t>
              </a:r>
            </a:p>
          </p:txBody>
        </p:sp>
        <p:sp>
          <p:nvSpPr>
            <p:cNvPr id="153" name="Rounded Rectangle 152"/>
            <p:cNvSpPr/>
            <p:nvPr/>
          </p:nvSpPr>
          <p:spPr bwMode="auto">
            <a:xfrm>
              <a:off x="2518324" y="231805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Emotion</a:t>
              </a:r>
            </a:p>
          </p:txBody>
        </p:sp>
        <p:sp>
          <p:nvSpPr>
            <p:cNvPr id="154" name="Rounded Rectangle 153"/>
            <p:cNvSpPr/>
            <p:nvPr/>
          </p:nvSpPr>
          <p:spPr bwMode="auto">
            <a:xfrm>
              <a:off x="4952374" y="231805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Speaker Recognition</a:t>
              </a:r>
            </a:p>
          </p:txBody>
        </p:sp>
        <p:sp>
          <p:nvSpPr>
            <p:cNvPr id="155" name="Rounded Rectangle 154"/>
            <p:cNvSpPr/>
            <p:nvPr/>
          </p:nvSpPr>
          <p:spPr bwMode="auto">
            <a:xfrm>
              <a:off x="7371403" y="231805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Language Understanding</a:t>
              </a:r>
            </a:p>
          </p:txBody>
        </p:sp>
        <p:sp>
          <p:nvSpPr>
            <p:cNvPr id="156" name="Rounded Rectangle 155"/>
            <p:cNvSpPr/>
            <p:nvPr/>
          </p:nvSpPr>
          <p:spPr bwMode="auto">
            <a:xfrm>
              <a:off x="9782686" y="231805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Knowledge Exploration</a:t>
              </a:r>
            </a:p>
          </p:txBody>
        </p:sp>
        <p:sp>
          <p:nvSpPr>
            <p:cNvPr id="157" name="Rounded Rectangle 156"/>
            <p:cNvSpPr/>
            <p:nvPr/>
          </p:nvSpPr>
          <p:spPr bwMode="auto">
            <a:xfrm>
              <a:off x="103924" y="393838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Bing News Search</a:t>
              </a:r>
            </a:p>
          </p:txBody>
        </p:sp>
        <p:sp>
          <p:nvSpPr>
            <p:cNvPr id="158" name="Rounded Rectangle 157"/>
            <p:cNvSpPr/>
            <p:nvPr/>
          </p:nvSpPr>
          <p:spPr bwMode="auto">
            <a:xfrm>
              <a:off x="2518324" y="313311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Face</a:t>
              </a:r>
            </a:p>
          </p:txBody>
        </p:sp>
        <p:sp>
          <p:nvSpPr>
            <p:cNvPr id="168" name="Rounded Rectangle 167"/>
            <p:cNvSpPr/>
            <p:nvPr/>
          </p:nvSpPr>
          <p:spPr bwMode="auto">
            <a:xfrm>
              <a:off x="4952374" y="313311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Translator</a:t>
              </a:r>
            </a:p>
          </p:txBody>
        </p:sp>
        <p:sp>
          <p:nvSpPr>
            <p:cNvPr id="169" name="Rounded Rectangle 168"/>
            <p:cNvSpPr/>
            <p:nvPr/>
          </p:nvSpPr>
          <p:spPr bwMode="auto">
            <a:xfrm>
              <a:off x="7371403" y="313311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Text Analytics</a:t>
              </a:r>
            </a:p>
          </p:txBody>
        </p:sp>
        <p:sp>
          <p:nvSpPr>
            <p:cNvPr id="170" name="Rounded Rectangle 169"/>
            <p:cNvSpPr/>
            <p:nvPr/>
          </p:nvSpPr>
          <p:spPr bwMode="auto">
            <a:xfrm>
              <a:off x="9782686" y="313311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QnA Maker</a:t>
              </a:r>
            </a:p>
          </p:txBody>
        </p:sp>
        <p:sp>
          <p:nvSpPr>
            <p:cNvPr id="171" name="Rounded Rectangle 170"/>
            <p:cNvSpPr/>
            <p:nvPr/>
          </p:nvSpPr>
          <p:spPr bwMode="auto">
            <a:xfrm>
              <a:off x="2518324" y="393838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Video</a:t>
              </a:r>
            </a:p>
          </p:txBody>
        </p:sp>
        <p:sp>
          <p:nvSpPr>
            <p:cNvPr id="173" name="Rounded Rectangle 172"/>
            <p:cNvSpPr/>
            <p:nvPr/>
          </p:nvSpPr>
          <p:spPr bwMode="auto">
            <a:xfrm>
              <a:off x="7371403" y="393838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WebLM</a:t>
              </a:r>
            </a:p>
          </p:txBody>
        </p:sp>
        <p:sp>
          <p:nvSpPr>
            <p:cNvPr id="174" name="Rounded Rectangle 173"/>
            <p:cNvSpPr/>
            <p:nvPr/>
          </p:nvSpPr>
          <p:spPr bwMode="auto">
            <a:xfrm>
              <a:off x="9782686" y="393838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Recommendations</a:t>
              </a:r>
            </a:p>
          </p:txBody>
        </p:sp>
        <p:sp>
          <p:nvSpPr>
            <p:cNvPr id="52" name="Rounded Rectangle 51"/>
            <p:cNvSpPr/>
            <p:nvPr/>
          </p:nvSpPr>
          <p:spPr bwMode="auto">
            <a:xfrm>
              <a:off x="103924" y="699248"/>
              <a:ext cx="2279104" cy="666412"/>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effectLst>
                    <a:glow rad="12700">
                      <a:srgbClr val="0078D7"/>
                    </a:glow>
                  </a:effectLst>
                  <a:latin typeface="Segoe UI"/>
                  <a:ea typeface="Segoe UI" pitchFamily="34" charset="0"/>
                  <a:cs typeface="Segoe UI" pitchFamily="34" charset="0"/>
                </a:rPr>
                <a:t>Bing Web Search</a:t>
              </a:r>
            </a:p>
          </p:txBody>
        </p:sp>
        <p:sp>
          <p:nvSpPr>
            <p:cNvPr id="53" name="Rounded Rectangle 52"/>
            <p:cNvSpPr/>
            <p:nvPr/>
          </p:nvSpPr>
          <p:spPr bwMode="auto">
            <a:xfrm>
              <a:off x="103924" y="231805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effectLst>
                    <a:glow rad="12700">
                      <a:srgbClr val="0078D7"/>
                    </a:glow>
                  </a:effectLst>
                  <a:latin typeface="Segoe UI"/>
                  <a:ea typeface="Segoe UI" pitchFamily="34" charset="0"/>
                  <a:cs typeface="Segoe UI" pitchFamily="34" charset="0"/>
                </a:rPr>
                <a:t>Bing Image Search</a:t>
              </a:r>
            </a:p>
          </p:txBody>
        </p:sp>
        <p:sp>
          <p:nvSpPr>
            <p:cNvPr id="54" name="Rounded Rectangle 53"/>
            <p:cNvSpPr/>
            <p:nvPr/>
          </p:nvSpPr>
          <p:spPr bwMode="auto">
            <a:xfrm>
              <a:off x="103924" y="3133113"/>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effectLst>
                    <a:glow rad="12700">
                      <a:srgbClr val="0078D7"/>
                    </a:glow>
                  </a:effectLst>
                  <a:latin typeface="Segoe UI"/>
                  <a:ea typeface="Segoe UI" pitchFamily="34" charset="0"/>
                  <a:cs typeface="Segoe UI" pitchFamily="34" charset="0"/>
                </a:rPr>
                <a:t>Bing Video Search</a:t>
              </a:r>
            </a:p>
          </p:txBody>
        </p:sp>
        <p:sp>
          <p:nvSpPr>
            <p:cNvPr id="55" name="Rounded Rectangle 54"/>
            <p:cNvSpPr/>
            <p:nvPr/>
          </p:nvSpPr>
          <p:spPr bwMode="auto">
            <a:xfrm>
              <a:off x="103924" y="3938383"/>
              <a:ext cx="2279104" cy="672612"/>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effectLst>
                    <a:glow rad="12700">
                      <a:srgbClr val="0078D7"/>
                    </a:glow>
                  </a:effectLst>
                  <a:latin typeface="Segoe UI"/>
                  <a:ea typeface="Segoe UI" pitchFamily="34" charset="0"/>
                  <a:cs typeface="Segoe UI" pitchFamily="34" charset="0"/>
                </a:rPr>
                <a:t>Bing News Search</a:t>
              </a:r>
            </a:p>
          </p:txBody>
        </p:sp>
        <p:sp>
          <p:nvSpPr>
            <p:cNvPr id="56" name="Rounded Rectangle 55"/>
            <p:cNvSpPr/>
            <p:nvPr/>
          </p:nvSpPr>
          <p:spPr bwMode="auto">
            <a:xfrm>
              <a:off x="103924" y="4747664"/>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effectLst>
                    <a:glow rad="12700">
                      <a:srgbClr val="0078D7"/>
                    </a:glow>
                  </a:effectLst>
                  <a:latin typeface="Segoe UI"/>
                  <a:ea typeface="Segoe UI" pitchFamily="34" charset="0"/>
                  <a:cs typeface="Segoe UI" pitchFamily="34" charset="0"/>
                </a:rPr>
                <a:t>Bing Autosuggest</a:t>
              </a:r>
            </a:p>
          </p:txBody>
        </p:sp>
        <p:sp>
          <p:nvSpPr>
            <p:cNvPr id="58" name="Rounded Rectangle 57"/>
            <p:cNvSpPr/>
            <p:nvPr/>
          </p:nvSpPr>
          <p:spPr bwMode="auto">
            <a:xfrm>
              <a:off x="7371403" y="699247"/>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effectLst>
                    <a:glow rad="12700">
                      <a:srgbClr val="0078D7"/>
                    </a:glow>
                  </a:effectLst>
                  <a:latin typeface="Segoe UI"/>
                  <a:ea typeface="Segoe UI" pitchFamily="34" charset="0"/>
                  <a:cs typeface="Segoe UI" pitchFamily="34" charset="0"/>
                </a:rPr>
                <a:t>Bing Spell Check</a:t>
              </a:r>
            </a:p>
          </p:txBody>
        </p:sp>
        <p:sp>
          <p:nvSpPr>
            <p:cNvPr id="59" name="Rounded Rectangle 170">
              <a:extLst>
                <a:ext uri="{FF2B5EF4-FFF2-40B4-BE49-F238E27FC236}">
                  <a16:creationId xmlns:a16="http://schemas.microsoft.com/office/drawing/2014/main" id="{0E1B84DA-C66E-42C5-B494-A82824DFA003}"/>
                </a:ext>
              </a:extLst>
            </p:cNvPr>
            <p:cNvSpPr/>
            <p:nvPr/>
          </p:nvSpPr>
          <p:spPr bwMode="auto">
            <a:xfrm>
              <a:off x="2518324" y="4747664"/>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Video Indexer</a:t>
              </a:r>
            </a:p>
          </p:txBody>
        </p:sp>
        <p:sp>
          <p:nvSpPr>
            <p:cNvPr id="60" name="Rounded Rectangle 170">
              <a:extLst>
                <a:ext uri="{FF2B5EF4-FFF2-40B4-BE49-F238E27FC236}">
                  <a16:creationId xmlns:a16="http://schemas.microsoft.com/office/drawing/2014/main" id="{EF54E112-C73C-484A-B9A6-D8C5EBAA131C}"/>
                </a:ext>
              </a:extLst>
            </p:cNvPr>
            <p:cNvSpPr/>
            <p:nvPr/>
          </p:nvSpPr>
          <p:spPr bwMode="auto">
            <a:xfrm>
              <a:off x="2518324" y="1507190"/>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Custom Vision Service</a:t>
              </a:r>
            </a:p>
          </p:txBody>
        </p:sp>
        <p:sp>
          <p:nvSpPr>
            <p:cNvPr id="61" name="Rounded Rectangle 142">
              <a:extLst>
                <a:ext uri="{FF2B5EF4-FFF2-40B4-BE49-F238E27FC236}">
                  <a16:creationId xmlns:a16="http://schemas.microsoft.com/office/drawing/2014/main" id="{049B163E-96E5-46DE-8E42-9731458415A4}"/>
                </a:ext>
              </a:extLst>
            </p:cNvPr>
            <p:cNvSpPr/>
            <p:nvPr/>
          </p:nvSpPr>
          <p:spPr bwMode="auto">
            <a:xfrm>
              <a:off x="103924" y="1507190"/>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Bing Custom Search</a:t>
              </a:r>
            </a:p>
          </p:txBody>
        </p:sp>
        <p:sp>
          <p:nvSpPr>
            <p:cNvPr id="62" name="Rounded Rectangle 55">
              <a:extLst>
                <a:ext uri="{FF2B5EF4-FFF2-40B4-BE49-F238E27FC236}">
                  <a16:creationId xmlns:a16="http://schemas.microsoft.com/office/drawing/2014/main" id="{31E0CF31-F9CD-4335-B278-1246A6701884}"/>
                </a:ext>
              </a:extLst>
            </p:cNvPr>
            <p:cNvSpPr/>
            <p:nvPr/>
          </p:nvSpPr>
          <p:spPr bwMode="auto">
            <a:xfrm>
              <a:off x="103924" y="1507190"/>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effectLst>
                    <a:glow rad="12700">
                      <a:srgbClr val="0078D7"/>
                    </a:glow>
                  </a:effectLst>
                  <a:latin typeface="Segoe UI"/>
                  <a:ea typeface="Segoe UI" pitchFamily="34" charset="0"/>
                  <a:cs typeface="Segoe UI" pitchFamily="34" charset="0"/>
                </a:rPr>
                <a:t>Bing Custom Search</a:t>
              </a:r>
            </a:p>
          </p:txBody>
        </p:sp>
        <p:sp>
          <p:nvSpPr>
            <p:cNvPr id="63" name="Rounded Rectangle 170">
              <a:extLst>
                <a:ext uri="{FF2B5EF4-FFF2-40B4-BE49-F238E27FC236}">
                  <a16:creationId xmlns:a16="http://schemas.microsoft.com/office/drawing/2014/main" id="{6DA56818-E060-4133-9BF7-D19E89E5B62F}"/>
                </a:ext>
              </a:extLst>
            </p:cNvPr>
            <p:cNvSpPr/>
            <p:nvPr/>
          </p:nvSpPr>
          <p:spPr bwMode="auto">
            <a:xfrm>
              <a:off x="9782686" y="1507190"/>
              <a:ext cx="2279104" cy="672319"/>
            </a:xfrm>
            <a:prstGeom prst="roundRect">
              <a:avLst>
                <a:gd name="adj" fmla="val 12745"/>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6" fontAlgn="base">
                <a:lnSpc>
                  <a:spcPct val="90000"/>
                </a:lnSpc>
                <a:spcBef>
                  <a:spcPct val="0"/>
                </a:spcBef>
                <a:spcAft>
                  <a:spcPct val="0"/>
                </a:spcAft>
                <a:defRPr/>
              </a:pPr>
              <a:r>
                <a:rPr lang="en-US" sz="1764" dirty="0">
                  <a:solidFill>
                    <a:schemeClr val="tx1"/>
                  </a:solidFill>
                  <a:latin typeface="Segoe UI"/>
                  <a:ea typeface="Segoe UI" pitchFamily="34" charset="0"/>
                  <a:cs typeface="Segoe UI" pitchFamily="34" charset="0"/>
                </a:rPr>
                <a:t>Custom Decision Service</a:t>
              </a:r>
            </a:p>
          </p:txBody>
        </p:sp>
      </p:grpSp>
    </p:spTree>
    <p:extLst>
      <p:ext uri="{BB962C8B-B14F-4D97-AF65-F5344CB8AC3E}">
        <p14:creationId xmlns:p14="http://schemas.microsoft.com/office/powerpoint/2010/main" val="311786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4CFF1-136B-9642-A4C9-5C79F7D7B369}"/>
              </a:ext>
            </a:extLst>
          </p:cNvPr>
          <p:cNvSpPr>
            <a:spLocks noGrp="1"/>
          </p:cNvSpPr>
          <p:nvPr>
            <p:ph type="title"/>
          </p:nvPr>
        </p:nvSpPr>
        <p:spPr>
          <a:xfrm>
            <a:off x="1910644" y="2272947"/>
            <a:ext cx="10515600" cy="1325563"/>
          </a:xfrm>
        </p:spPr>
        <p:txBody>
          <a:bodyPr/>
          <a:lstStyle/>
          <a:p>
            <a:r>
              <a:rPr lang="en-US" dirty="0"/>
              <a:t>DEMO</a:t>
            </a:r>
          </a:p>
        </p:txBody>
      </p:sp>
    </p:spTree>
    <p:extLst>
      <p:ext uri="{BB962C8B-B14F-4D97-AF65-F5344CB8AC3E}">
        <p14:creationId xmlns:p14="http://schemas.microsoft.com/office/powerpoint/2010/main" val="2483462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265914-751D-CA41-9252-5E10FC8249AB}"/>
              </a:ext>
            </a:extLst>
          </p:cNvPr>
          <p:cNvPicPr>
            <a:picLocks noChangeAspect="1"/>
          </p:cNvPicPr>
          <p:nvPr/>
        </p:nvPicPr>
        <p:blipFill rotWithShape="1">
          <a:blip r:embed="rId2"/>
          <a:srcRect t="10714"/>
          <a:stretch/>
        </p:blipFill>
        <p:spPr>
          <a:xfrm>
            <a:off x="20" y="10"/>
            <a:ext cx="12191980" cy="6857990"/>
          </a:xfrm>
          <a:prstGeom prst="rect">
            <a:avLst/>
          </a:prstGeom>
        </p:spPr>
      </p:pic>
    </p:spTree>
    <p:extLst>
      <p:ext uri="{BB962C8B-B14F-4D97-AF65-F5344CB8AC3E}">
        <p14:creationId xmlns:p14="http://schemas.microsoft.com/office/powerpoint/2010/main" val="3379925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3365A0-86DE-AF44-ABF4-CB6DEA53B6DD}"/>
              </a:ext>
            </a:extLst>
          </p:cNvPr>
          <p:cNvPicPr>
            <a:picLocks noChangeAspect="1"/>
          </p:cNvPicPr>
          <p:nvPr/>
        </p:nvPicPr>
        <p:blipFill>
          <a:blip r:embed="rId2"/>
          <a:stretch>
            <a:fillRect/>
          </a:stretch>
        </p:blipFill>
        <p:spPr>
          <a:xfrm>
            <a:off x="643467" y="770890"/>
            <a:ext cx="10905066" cy="5316220"/>
          </a:xfrm>
          <a:prstGeom prst="rect">
            <a:avLst/>
          </a:prstGeom>
        </p:spPr>
      </p:pic>
    </p:spTree>
    <p:extLst>
      <p:ext uri="{BB962C8B-B14F-4D97-AF65-F5344CB8AC3E}">
        <p14:creationId xmlns:p14="http://schemas.microsoft.com/office/powerpoint/2010/main" val="10845635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TotalTime>
  <Words>1564</Words>
  <Application>Microsoft Office PowerPoint</Application>
  <PresentationFormat>Widescreen</PresentationFormat>
  <Paragraphs>325</Paragraphs>
  <Slides>36</Slides>
  <Notes>21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Segoe UI</vt:lpstr>
      <vt:lpstr>Segoe UI Light</vt:lpstr>
      <vt:lpstr>Segoe UI Semibold</vt:lpstr>
      <vt:lpstr>Segoe UI Semilight</vt:lpstr>
      <vt:lpstr>Office Theme</vt:lpstr>
      <vt:lpstr>   Solutions Available in Azure   Logic Apps &amp; Cognitive Services</vt:lpstr>
      <vt:lpstr>Microsoft’s Cloud Integration Platform</vt:lpstr>
      <vt:lpstr>Introducing Azure Logic Apps </vt:lpstr>
      <vt:lpstr>Logic Apps Connectors (120+)</vt:lpstr>
      <vt:lpstr>PowerPoint Presentation</vt:lpstr>
      <vt:lpstr>PowerPoint Presentation</vt:lpstr>
      <vt:lpstr>DEMO</vt:lpstr>
      <vt:lpstr>PowerPoint Presentation</vt:lpstr>
      <vt:lpstr>PowerPoint Presentation</vt:lpstr>
      <vt:lpstr>PowerPoint Presentation</vt:lpstr>
      <vt:lpstr>PowerPoint Presentation</vt:lpstr>
      <vt:lpstr>THANK YOU!</vt:lpstr>
      <vt:lpstr>Solutions Available on Azure</vt:lpstr>
      <vt:lpstr>What is Artificial Intelligence?</vt:lpstr>
      <vt:lpstr>What is Machine Learning ?</vt:lpstr>
      <vt:lpstr>Why/Where/When do we use AI or ML?</vt:lpstr>
      <vt:lpstr>PowerPoint Presentation</vt:lpstr>
      <vt:lpstr>Data Science</vt:lpstr>
      <vt:lpstr>Microsoft Azure Machine Learning</vt:lpstr>
      <vt:lpstr>From data to decision and then action</vt:lpstr>
      <vt:lpstr>Microsoft Azure Machine Learning </vt:lpstr>
      <vt:lpstr>PowerPoint Presentation</vt:lpstr>
      <vt:lpstr>How to start Machine Learning</vt:lpstr>
      <vt:lpstr>Machine Learning Studio</vt:lpstr>
      <vt:lpstr>Why Intelligent Edge?</vt:lpstr>
      <vt:lpstr>Innovate Across Your Business</vt:lpstr>
      <vt:lpstr>Recap</vt:lpstr>
      <vt:lpstr>Azure DevOps &amp; Azure DevTest Labs</vt:lpstr>
      <vt:lpstr>What can a High Performance DevOps Company Achieve?</vt:lpstr>
      <vt:lpstr>Introducing Azure DevOps &amp; Azure DevTest Labs</vt:lpstr>
      <vt:lpstr>Let’s Clear Up a few confusions!</vt:lpstr>
      <vt:lpstr>DevOps at Microsoft</vt:lpstr>
      <vt:lpstr>Azure DevOps Services Pricing</vt:lpstr>
      <vt:lpstr>Azure DevOps Demo Generator</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Solutions Available on Azure</dc:title>
  <dc:creator>Thomas van Niekerk</dc:creator>
  <cp:lastModifiedBy>Thomas van Niekerk</cp:lastModifiedBy>
  <cp:revision>8</cp:revision>
  <dcterms:created xsi:type="dcterms:W3CDTF">2019-10-10T23:36:34Z</dcterms:created>
  <dcterms:modified xsi:type="dcterms:W3CDTF">2019-10-11T08:53:13Z</dcterms:modified>
</cp:coreProperties>
</file>